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0634663" cy="6816725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EB8"/>
    <a:srgbClr val="FFEBFF"/>
    <a:srgbClr val="FF4FFF"/>
    <a:srgbClr val="FFD9FF"/>
    <a:srgbClr val="FFFFFF"/>
    <a:srgbClr val="FFB7FF"/>
    <a:srgbClr val="FFD5FF"/>
    <a:srgbClr val="85FFFF"/>
    <a:srgbClr val="00FFFF"/>
    <a:srgbClr val="F9FE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4550" autoAdjust="0"/>
    <p:restoredTop sz="98528" autoAdjust="0"/>
  </p:normalViewPr>
  <p:slideViewPr>
    <p:cSldViewPr>
      <p:cViewPr>
        <p:scale>
          <a:sx n="120" d="100"/>
          <a:sy n="120" d="100"/>
        </p:scale>
        <p:origin x="-54" y="-102"/>
      </p:cViewPr>
      <p:guideLst>
        <p:guide orient="horz" pos="2147"/>
        <p:guide pos="33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945873" cy="495692"/>
          </a:xfrm>
          <a:prstGeom prst="rect">
            <a:avLst/>
          </a:prstGeom>
        </p:spPr>
        <p:txBody>
          <a:bodyPr vert="horz" lIns="92245" tIns="46121" rIns="92245" bIns="46121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199" y="3"/>
            <a:ext cx="2945873" cy="495692"/>
          </a:xfrm>
          <a:prstGeom prst="rect">
            <a:avLst/>
          </a:prstGeom>
        </p:spPr>
        <p:txBody>
          <a:bodyPr vert="horz" lIns="92245" tIns="46121" rIns="92245" bIns="46121" rtlCol="0"/>
          <a:lstStyle>
            <a:lvl1pPr algn="r">
              <a:defRPr sz="1200"/>
            </a:lvl1pPr>
          </a:lstStyle>
          <a:p>
            <a:fld id="{034B7D87-288A-4C21-A5F5-8654966AB8FA}" type="datetimeFigureOut">
              <a:rPr lang="fr-FR" smtClean="0"/>
              <a:t>22/04/2014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3" y="9429350"/>
            <a:ext cx="2945873" cy="495692"/>
          </a:xfrm>
          <a:prstGeom prst="rect">
            <a:avLst/>
          </a:prstGeom>
        </p:spPr>
        <p:txBody>
          <a:bodyPr vert="horz" lIns="92245" tIns="46121" rIns="92245" bIns="46121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199" y="9429350"/>
            <a:ext cx="2945873" cy="495692"/>
          </a:xfrm>
          <a:prstGeom prst="rect">
            <a:avLst/>
          </a:prstGeom>
        </p:spPr>
        <p:txBody>
          <a:bodyPr vert="horz" lIns="92245" tIns="46121" rIns="92245" bIns="46121" rtlCol="0" anchor="b"/>
          <a:lstStyle>
            <a:lvl1pPr algn="r">
              <a:defRPr sz="1200"/>
            </a:lvl1pPr>
          </a:lstStyle>
          <a:p>
            <a:fld id="{985E0288-3F7A-4FB5-A790-967E9FF882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313498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659" cy="496332"/>
          </a:xfrm>
          <a:prstGeom prst="rect">
            <a:avLst/>
          </a:prstGeom>
        </p:spPr>
        <p:txBody>
          <a:bodyPr vert="horz" lIns="92245" tIns="46121" rIns="92245" bIns="46121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5" y="2"/>
            <a:ext cx="2945659" cy="496332"/>
          </a:xfrm>
          <a:prstGeom prst="rect">
            <a:avLst/>
          </a:prstGeom>
        </p:spPr>
        <p:txBody>
          <a:bodyPr vert="horz" lIns="92245" tIns="46121" rIns="92245" bIns="46121" rtlCol="0"/>
          <a:lstStyle>
            <a:lvl1pPr algn="r">
              <a:defRPr sz="1200"/>
            </a:lvl1pPr>
          </a:lstStyle>
          <a:p>
            <a:fld id="{C5E5DFEC-6AA6-48C5-B55F-D313B1557CDD}" type="datetimeFigureOut">
              <a:rPr lang="fr-FR" smtClean="0"/>
              <a:pPr/>
              <a:t>22/04/2014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95300" y="744538"/>
            <a:ext cx="58070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45" tIns="46121" rIns="92245" bIns="46121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2245" tIns="46121" rIns="92245" bIns="46121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2245" tIns="46121" rIns="92245" bIns="46121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5" y="9428584"/>
            <a:ext cx="2945659" cy="496332"/>
          </a:xfrm>
          <a:prstGeom prst="rect">
            <a:avLst/>
          </a:prstGeom>
        </p:spPr>
        <p:txBody>
          <a:bodyPr vert="horz" lIns="92245" tIns="46121" rIns="92245" bIns="46121" rtlCol="0" anchor="b"/>
          <a:lstStyle>
            <a:lvl1pPr algn="r">
              <a:defRPr sz="1200"/>
            </a:lvl1pPr>
          </a:lstStyle>
          <a:p>
            <a:fld id="{BEB70488-11DE-4068-BAAF-2372FD97F02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101905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B70488-11DE-4068-BAAF-2372FD97F020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F6B1AC43-1998-45B3-8887-1EACE14AE0C8}" type="datetime1">
              <a:rPr lang="fr-FR" smtClean="0"/>
              <a:t>22/04/2014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/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023153" y="2040210"/>
            <a:ext cx="1368152" cy="235745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>
            <a:noAutofit/>
          </a:bodyPr>
          <a:lstStyle/>
          <a:p>
            <a:pPr marL="180000" indent="0">
              <a:lnSpc>
                <a:spcPct val="150000"/>
              </a:lnSpc>
            </a:pPr>
            <a:endParaRPr lang="fr" sz="800" b="1" spc="-20" dirty="0" smtClean="0">
              <a:solidFill>
                <a:srgbClr val="2616F6"/>
              </a:solidFill>
              <a:latin typeface="Arial"/>
            </a:endParaRPr>
          </a:p>
          <a:p>
            <a:pPr marL="180000" indent="0">
              <a:lnSpc>
                <a:spcPct val="150000"/>
              </a:lnSpc>
            </a:pPr>
            <a:r>
              <a:rPr lang="fr" sz="800" b="1" spc="-20" dirty="0" smtClean="0">
                <a:solidFill>
                  <a:srgbClr val="2616F6"/>
                </a:solidFill>
                <a:latin typeface="Arial"/>
              </a:rPr>
              <a:t>B.Guillot </a:t>
            </a:r>
            <a:r>
              <a:rPr lang="fr" sz="800" b="1" spc="-20" dirty="0">
                <a:solidFill>
                  <a:srgbClr val="2616F6"/>
                </a:solidFill>
                <a:latin typeface="Arial"/>
              </a:rPr>
              <a:t>(DR)</a:t>
            </a:r>
          </a:p>
          <a:p>
            <a:pPr marL="180000" indent="0">
              <a:lnSpc>
                <a:spcPts val="400"/>
              </a:lnSpc>
            </a:pPr>
            <a:endParaRPr lang="fr" sz="700" spc="-30" dirty="0" smtClean="0">
              <a:latin typeface="Arial"/>
            </a:endParaRPr>
          </a:p>
          <a:p>
            <a:pPr marL="180000" indent="0">
              <a:lnSpc>
                <a:spcPts val="1080"/>
              </a:lnSpc>
            </a:pPr>
            <a:r>
              <a:rPr lang="fr" sz="700" spc="-30" dirty="0" smtClean="0">
                <a:latin typeface="Arial"/>
              </a:rPr>
              <a:t>C. Antoine (MC</a:t>
            </a:r>
            <a:r>
              <a:rPr lang="fr" sz="700" spc="-30" dirty="0">
                <a:latin typeface="Arial"/>
              </a:rPr>
              <a:t>) </a:t>
            </a:r>
            <a:r>
              <a:rPr lang="fr" sz="700" spc="-30" dirty="0" smtClean="0">
                <a:latin typeface="Arial"/>
              </a:rPr>
              <a:t>     </a:t>
            </a:r>
          </a:p>
          <a:p>
            <a:pPr marL="180000" indent="0">
              <a:lnSpc>
                <a:spcPts val="1080"/>
              </a:lnSpc>
            </a:pPr>
            <a:r>
              <a:rPr lang="fr" sz="700" dirty="0" smtClean="0">
                <a:latin typeface="Arial"/>
              </a:rPr>
              <a:t>M. Barbi </a:t>
            </a:r>
            <a:r>
              <a:rPr lang="fr" sz="700" dirty="0">
                <a:latin typeface="Arial"/>
              </a:rPr>
              <a:t>(MC</a:t>
            </a:r>
            <a:r>
              <a:rPr lang="fr" sz="700" dirty="0" smtClean="0">
                <a:latin typeface="Arial"/>
              </a:rPr>
              <a:t>)    </a:t>
            </a:r>
          </a:p>
          <a:p>
            <a:pPr marL="180000" indent="0">
              <a:lnSpc>
                <a:spcPts val="1080"/>
              </a:lnSpc>
            </a:pPr>
            <a:r>
              <a:rPr lang="fr" sz="700" spc="-45" dirty="0" smtClean="0">
                <a:latin typeface="Arial"/>
              </a:rPr>
              <a:t>O. Bénichou (DR)  </a:t>
            </a:r>
          </a:p>
          <a:p>
            <a:pPr marL="180000" indent="0">
              <a:lnSpc>
                <a:spcPts val="1080"/>
              </a:lnSpc>
            </a:pPr>
            <a:r>
              <a:rPr lang="fr" sz="700" spc="-45" dirty="0" smtClean="0">
                <a:latin typeface="Arial"/>
              </a:rPr>
              <a:t> H. Berthoumieux (CR)</a:t>
            </a:r>
          </a:p>
          <a:p>
            <a:pPr marL="180000" indent="0">
              <a:lnSpc>
                <a:spcPts val="1080"/>
              </a:lnSpc>
            </a:pPr>
            <a:r>
              <a:rPr lang="fr" sz="700" spc="-15" dirty="0" smtClean="0">
                <a:latin typeface="Arial"/>
              </a:rPr>
              <a:t>A.Lemarchand </a:t>
            </a:r>
            <a:r>
              <a:rPr lang="fr" sz="700" spc="-15" dirty="0">
                <a:latin typeface="Arial"/>
              </a:rPr>
              <a:t>(DR</a:t>
            </a:r>
            <a:r>
              <a:rPr lang="fr" sz="700" spc="-15" dirty="0" smtClean="0">
                <a:latin typeface="Arial"/>
              </a:rPr>
              <a:t>) </a:t>
            </a:r>
          </a:p>
          <a:p>
            <a:pPr marL="180000" indent="0">
              <a:lnSpc>
                <a:spcPts val="1080"/>
              </a:lnSpc>
            </a:pPr>
            <a:r>
              <a:rPr lang="fr" sz="700" dirty="0" smtClean="0">
                <a:latin typeface="Arial"/>
              </a:rPr>
              <a:t>A.Lesne (DR</a:t>
            </a:r>
            <a:r>
              <a:rPr lang="fr" sz="700" dirty="0">
                <a:latin typeface="Arial"/>
              </a:rPr>
              <a:t>) </a:t>
            </a:r>
            <a:r>
              <a:rPr lang="fr" sz="700" dirty="0" smtClean="0">
                <a:latin typeface="Arial"/>
              </a:rPr>
              <a:t>    </a:t>
            </a:r>
          </a:p>
          <a:p>
            <a:pPr marL="180000" indent="0">
              <a:lnSpc>
                <a:spcPts val="1080"/>
              </a:lnSpc>
            </a:pPr>
            <a:r>
              <a:rPr lang="fr" sz="700" spc="-40" dirty="0" smtClean="0">
                <a:latin typeface="Arial"/>
              </a:rPr>
              <a:t>M. Micoulaut (PR)</a:t>
            </a:r>
          </a:p>
          <a:p>
            <a:pPr marL="180000" indent="0">
              <a:lnSpc>
                <a:spcPts val="1080"/>
              </a:lnSpc>
            </a:pPr>
            <a:r>
              <a:rPr lang="fr" sz="700" spc="-40" dirty="0" smtClean="0">
                <a:latin typeface="Arial"/>
              </a:rPr>
              <a:t>J. Mozziconacci </a:t>
            </a:r>
            <a:r>
              <a:rPr lang="fr" sz="700" spc="-40" dirty="0">
                <a:latin typeface="Arial"/>
              </a:rPr>
              <a:t>(MC</a:t>
            </a:r>
            <a:r>
              <a:rPr lang="fr" sz="700" spc="-40" dirty="0" smtClean="0">
                <a:latin typeface="Arial"/>
              </a:rPr>
              <a:t>)  </a:t>
            </a:r>
          </a:p>
          <a:p>
            <a:pPr marL="180000" indent="0">
              <a:lnSpc>
                <a:spcPts val="1080"/>
              </a:lnSpc>
            </a:pPr>
            <a:r>
              <a:rPr lang="fr" sz="700" spc="-30" dirty="0" smtClean="0">
                <a:latin typeface="Arial"/>
              </a:rPr>
              <a:t>A. </a:t>
            </a:r>
            <a:r>
              <a:rPr lang="fr-FR" sz="700" spc="-30" dirty="0" smtClean="0">
                <a:latin typeface="Arial"/>
              </a:rPr>
              <a:t>P</a:t>
            </a:r>
            <a:r>
              <a:rPr lang="fr" sz="700" spc="-30" dirty="0" smtClean="0">
                <a:latin typeface="Arial"/>
              </a:rPr>
              <a:t>erera (CR)    </a:t>
            </a:r>
          </a:p>
          <a:p>
            <a:pPr marL="180000" indent="0">
              <a:lnSpc>
                <a:spcPts val="1080"/>
              </a:lnSpc>
            </a:pPr>
            <a:r>
              <a:rPr lang="fr" sz="700" dirty="0" smtClean="0">
                <a:latin typeface="Arial"/>
              </a:rPr>
              <a:t>N. Sator(MC)      </a:t>
            </a:r>
            <a:r>
              <a:rPr lang="fr" sz="700" dirty="0">
                <a:latin typeface="Arial"/>
              </a:rPr>
              <a:t> </a:t>
            </a:r>
            <a:endParaRPr lang="fr" sz="700" dirty="0" smtClean="0">
              <a:latin typeface="Arial"/>
            </a:endParaRPr>
          </a:p>
          <a:p>
            <a:pPr marL="180000" indent="0">
              <a:lnSpc>
                <a:spcPts val="1080"/>
              </a:lnSpc>
            </a:pPr>
            <a:r>
              <a:rPr lang="fr" sz="700" spc="-35" dirty="0" smtClean="0">
                <a:latin typeface="Arial"/>
              </a:rPr>
              <a:t>J.M. Victor </a:t>
            </a:r>
            <a:r>
              <a:rPr lang="fr" sz="700" spc="-35" dirty="0">
                <a:latin typeface="Arial"/>
              </a:rPr>
              <a:t>(DR) </a:t>
            </a:r>
            <a:r>
              <a:rPr lang="fr" sz="700" spc="-35" dirty="0" smtClean="0">
                <a:latin typeface="Arial"/>
              </a:rPr>
              <a:t>     </a:t>
            </a:r>
          </a:p>
          <a:p>
            <a:pPr marL="180000" indent="0">
              <a:lnSpc>
                <a:spcPts val="1080"/>
              </a:lnSpc>
            </a:pPr>
            <a:r>
              <a:rPr lang="fr" sz="700" spc="-40" dirty="0" smtClean="0">
                <a:latin typeface="Arial"/>
              </a:rPr>
              <a:t>R. Voituriez </a:t>
            </a:r>
            <a:r>
              <a:rPr lang="fr" sz="700" spc="-40" dirty="0">
                <a:latin typeface="Arial"/>
              </a:rPr>
              <a:t>(CR</a:t>
            </a:r>
            <a:r>
              <a:rPr lang="fr" sz="700" spc="-40" dirty="0" smtClean="0">
                <a:latin typeface="Arial"/>
              </a:rPr>
              <a:t>) </a:t>
            </a:r>
          </a:p>
          <a:p>
            <a:pPr marL="180000" indent="0">
              <a:lnSpc>
                <a:spcPts val="900"/>
              </a:lnSpc>
            </a:pPr>
            <a:endParaRPr lang="fr" sz="700" spc="-40" dirty="0" smtClean="0">
              <a:latin typeface="Arial"/>
            </a:endParaRPr>
          </a:p>
          <a:p>
            <a:pPr marL="180000" indent="0">
              <a:lnSpc>
                <a:spcPts val="1080"/>
              </a:lnSpc>
            </a:pPr>
            <a:endParaRPr lang="fr" sz="700" spc="-40" dirty="0" smtClean="0">
              <a:latin typeface="Arial"/>
            </a:endParaRPr>
          </a:p>
          <a:p>
            <a:pPr indent="0">
              <a:lnSpc>
                <a:spcPts val="1080"/>
              </a:lnSpc>
            </a:pPr>
            <a:endParaRPr lang="fr" sz="700" spc="-40" dirty="0" smtClean="0">
              <a:latin typeface="Arial"/>
            </a:endParaRPr>
          </a:p>
          <a:p>
            <a:pPr indent="0">
              <a:lnSpc>
                <a:spcPts val="1080"/>
              </a:lnSpc>
            </a:pPr>
            <a:r>
              <a:rPr lang="fr" sz="700" spc="-40" dirty="0" smtClean="0">
                <a:latin typeface="Arial"/>
              </a:rPr>
              <a:t>                             </a:t>
            </a:r>
            <a:endParaRPr lang="fr" sz="700" spc="-40" dirty="0">
              <a:latin typeface="Arial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597618" y="2040210"/>
            <a:ext cx="1224136" cy="235745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>
            <a:noAutofit/>
          </a:bodyPr>
          <a:lstStyle/>
          <a:p>
            <a:pPr marL="180000" indent="0">
              <a:lnSpc>
                <a:spcPct val="150000"/>
              </a:lnSpc>
            </a:pPr>
            <a:endParaRPr lang="fr" sz="800" b="1" spc="-30" dirty="0" smtClean="0">
              <a:solidFill>
                <a:srgbClr val="2616F6"/>
              </a:solidFill>
              <a:latin typeface="Arial"/>
            </a:endParaRPr>
          </a:p>
          <a:p>
            <a:pPr marL="180000" indent="0">
              <a:lnSpc>
                <a:spcPct val="150000"/>
              </a:lnSpc>
            </a:pPr>
            <a:r>
              <a:rPr lang="fr" sz="800" b="1" spc="-30" dirty="0" smtClean="0">
                <a:solidFill>
                  <a:srgbClr val="2616F6"/>
                </a:solidFill>
                <a:latin typeface="Arial"/>
              </a:rPr>
              <a:t>G.Tarjus </a:t>
            </a:r>
            <a:r>
              <a:rPr lang="fr" sz="800" b="1" spc="-30" dirty="0">
                <a:solidFill>
                  <a:srgbClr val="2616F6"/>
                </a:solidFill>
                <a:latin typeface="Arial"/>
              </a:rPr>
              <a:t>(DR) </a:t>
            </a:r>
            <a:r>
              <a:rPr lang="fr" sz="700" b="1" spc="-30" dirty="0" smtClean="0">
                <a:solidFill>
                  <a:srgbClr val="2616F6"/>
                </a:solidFill>
                <a:latin typeface="Arial"/>
              </a:rPr>
              <a:t>        </a:t>
            </a:r>
          </a:p>
          <a:p>
            <a:pPr marL="180000" indent="0">
              <a:lnSpc>
                <a:spcPct val="150000"/>
              </a:lnSpc>
            </a:pPr>
            <a:r>
              <a:rPr lang="fr" sz="700" spc="-35" dirty="0" smtClean="0">
                <a:latin typeface="Arial"/>
              </a:rPr>
              <a:t>B. Delamotte (DR)</a:t>
            </a:r>
          </a:p>
          <a:p>
            <a:pPr marL="180000" indent="0">
              <a:lnSpc>
                <a:spcPct val="150000"/>
              </a:lnSpc>
            </a:pPr>
            <a:r>
              <a:rPr lang="fr" sz="700" spc="-40" dirty="0" smtClean="0">
                <a:latin typeface="Arial"/>
              </a:rPr>
              <a:t>V. Dotsenko </a:t>
            </a:r>
            <a:r>
              <a:rPr lang="fr" sz="700" spc="-40" dirty="0">
                <a:latin typeface="Arial"/>
              </a:rPr>
              <a:t>(PR</a:t>
            </a:r>
            <a:r>
              <a:rPr lang="fr" sz="700" spc="-40" dirty="0" smtClean="0">
                <a:latin typeface="Arial"/>
              </a:rPr>
              <a:t>)     </a:t>
            </a:r>
            <a:r>
              <a:rPr lang="fr" sz="700" spc="-40" dirty="0">
                <a:latin typeface="Arial"/>
              </a:rPr>
              <a:t> </a:t>
            </a:r>
            <a:endParaRPr lang="fr" sz="700" spc="-40" dirty="0" smtClean="0">
              <a:latin typeface="Arial"/>
            </a:endParaRPr>
          </a:p>
          <a:p>
            <a:pPr marL="180000" indent="0">
              <a:lnSpc>
                <a:spcPct val="150000"/>
              </a:lnSpc>
            </a:pPr>
            <a:r>
              <a:rPr lang="fr" sz="700" spc="-40" dirty="0" smtClean="0">
                <a:latin typeface="Arial"/>
              </a:rPr>
              <a:t> </a:t>
            </a:r>
            <a:r>
              <a:rPr lang="fr" sz="700" spc="-25" dirty="0" smtClean="0">
                <a:latin typeface="Arial"/>
              </a:rPr>
              <a:t>E. Kierlik </a:t>
            </a:r>
            <a:r>
              <a:rPr lang="fr" sz="700" spc="-25" dirty="0">
                <a:latin typeface="Arial"/>
              </a:rPr>
              <a:t>(PR) </a:t>
            </a:r>
            <a:r>
              <a:rPr lang="fr" sz="700" b="1" spc="-25" dirty="0" smtClean="0">
                <a:latin typeface="Arial"/>
              </a:rPr>
              <a:t>    </a:t>
            </a:r>
          </a:p>
          <a:p>
            <a:pPr marL="180000" indent="0">
              <a:lnSpc>
                <a:spcPct val="150000"/>
              </a:lnSpc>
            </a:pPr>
            <a:r>
              <a:rPr lang="fr" sz="700" spc="-30" dirty="0" smtClean="0">
                <a:latin typeface="Arial"/>
              </a:rPr>
              <a:t>J.M. Maillard (DR) </a:t>
            </a:r>
          </a:p>
          <a:p>
            <a:pPr marL="180000" indent="0">
              <a:lnSpc>
                <a:spcPct val="150000"/>
              </a:lnSpc>
            </a:pPr>
            <a:r>
              <a:rPr lang="fr" sz="700" spc="-45" dirty="0" smtClean="0">
                <a:latin typeface="Arial"/>
              </a:rPr>
              <a:t>D. Mouhanna (PR)   </a:t>
            </a:r>
          </a:p>
          <a:p>
            <a:pPr marL="180000" indent="0">
              <a:lnSpc>
                <a:spcPct val="150000"/>
              </a:lnSpc>
            </a:pPr>
            <a:r>
              <a:rPr lang="fr" sz="700" spc="-40" dirty="0" smtClean="0">
                <a:latin typeface="Arial"/>
              </a:rPr>
              <a:t>G. Oshanin (DR)</a:t>
            </a:r>
            <a:r>
              <a:rPr lang="fr" sz="700" spc="-40" dirty="0">
                <a:latin typeface="Arial"/>
              </a:rPr>
              <a:t> </a:t>
            </a:r>
            <a:r>
              <a:rPr lang="fr" sz="700" spc="-40" dirty="0" smtClean="0">
                <a:latin typeface="Arial"/>
              </a:rPr>
              <a:t> </a:t>
            </a:r>
          </a:p>
          <a:p>
            <a:pPr marL="180000" indent="0">
              <a:lnSpc>
                <a:spcPct val="150000"/>
              </a:lnSpc>
            </a:pPr>
            <a:r>
              <a:rPr lang="fr" sz="700" spc="-35" dirty="0" smtClean="0">
                <a:latin typeface="Arial"/>
              </a:rPr>
              <a:t>M.L. Rosinberg </a:t>
            </a:r>
            <a:r>
              <a:rPr lang="fr" sz="700" spc="-35" dirty="0">
                <a:latin typeface="Arial"/>
              </a:rPr>
              <a:t>(</a:t>
            </a:r>
            <a:r>
              <a:rPr lang="fr" sz="700" spc="-35" dirty="0" smtClean="0">
                <a:latin typeface="Arial"/>
              </a:rPr>
              <a:t>DR)                </a:t>
            </a:r>
            <a:r>
              <a:rPr lang="fr" sz="700" dirty="0" smtClean="0">
                <a:latin typeface="Arial"/>
              </a:rPr>
              <a:t>J. Talbot </a:t>
            </a:r>
            <a:r>
              <a:rPr lang="fr" sz="700" dirty="0">
                <a:latin typeface="Arial"/>
              </a:rPr>
              <a:t>(DR</a:t>
            </a:r>
            <a:r>
              <a:rPr lang="fr" sz="700" dirty="0" smtClean="0">
                <a:latin typeface="Arial"/>
              </a:rPr>
              <a:t>)        </a:t>
            </a:r>
            <a:r>
              <a:rPr lang="fr" sz="700" dirty="0">
                <a:latin typeface="Arial"/>
              </a:rPr>
              <a:t> </a:t>
            </a:r>
            <a:r>
              <a:rPr lang="fr" sz="700" dirty="0" smtClean="0">
                <a:latin typeface="Arial"/>
              </a:rPr>
              <a:t> </a:t>
            </a:r>
          </a:p>
          <a:p>
            <a:pPr marL="180000" indent="0">
              <a:lnSpc>
                <a:spcPct val="150000"/>
              </a:lnSpc>
            </a:pPr>
            <a:r>
              <a:rPr lang="fr" sz="700" spc="-40" dirty="0" smtClean="0">
                <a:latin typeface="Arial"/>
              </a:rPr>
              <a:t>M. Tarzia (MC</a:t>
            </a:r>
            <a:r>
              <a:rPr lang="fr" sz="700" spc="-40" dirty="0">
                <a:latin typeface="Arial"/>
              </a:rPr>
              <a:t>) </a:t>
            </a:r>
            <a:r>
              <a:rPr lang="fr" sz="700" spc="-40" dirty="0" smtClean="0">
                <a:latin typeface="Arial"/>
              </a:rPr>
              <a:t>           </a:t>
            </a:r>
            <a:r>
              <a:rPr lang="fr" sz="700" spc="-25" dirty="0" smtClean="0">
                <a:latin typeface="Arial"/>
              </a:rPr>
              <a:t>M.Tissier( MC</a:t>
            </a:r>
            <a:r>
              <a:rPr lang="fr" sz="700" spc="-25" dirty="0">
                <a:latin typeface="Arial"/>
              </a:rPr>
              <a:t>) </a:t>
            </a:r>
            <a:r>
              <a:rPr lang="fr" sz="700" spc="-25" dirty="0" smtClean="0">
                <a:latin typeface="Arial"/>
              </a:rPr>
              <a:t>                    </a:t>
            </a:r>
            <a:r>
              <a:rPr lang="fr" sz="700" dirty="0" smtClean="0">
                <a:latin typeface="Arial"/>
              </a:rPr>
              <a:t>P. Viot </a:t>
            </a:r>
            <a:r>
              <a:rPr lang="fr" sz="700" dirty="0">
                <a:latin typeface="Arial"/>
              </a:rPr>
              <a:t>(PR)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042275" y="2055704"/>
            <a:ext cx="1224136" cy="236481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>
            <a:noAutofit/>
          </a:bodyPr>
          <a:lstStyle/>
          <a:p>
            <a:pPr marL="180000" indent="0">
              <a:lnSpc>
                <a:spcPct val="150000"/>
              </a:lnSpc>
            </a:pPr>
            <a:endParaRPr lang="fr" sz="800" b="1" spc="-15" dirty="0" smtClean="0">
              <a:solidFill>
                <a:srgbClr val="2616F6"/>
              </a:solidFill>
              <a:latin typeface="Arial"/>
            </a:endParaRPr>
          </a:p>
          <a:p>
            <a:pPr marL="180000" indent="0">
              <a:lnSpc>
                <a:spcPct val="150000"/>
              </a:lnSpc>
            </a:pPr>
            <a:r>
              <a:rPr lang="fr" sz="800" b="1" spc="-15" dirty="0" smtClean="0">
                <a:solidFill>
                  <a:srgbClr val="2616F6"/>
                </a:solidFill>
                <a:latin typeface="Arial"/>
              </a:rPr>
              <a:t>N. Dupuis (DR)</a:t>
            </a:r>
            <a:endParaRPr lang="fr" sz="700" spc="-35" dirty="0" smtClean="0">
              <a:latin typeface="Arial"/>
            </a:endParaRPr>
          </a:p>
          <a:p>
            <a:pPr marL="180000" indent="0">
              <a:lnSpc>
                <a:spcPct val="150000"/>
              </a:lnSpc>
            </a:pPr>
            <a:r>
              <a:rPr lang="fr" sz="700" spc="-35" dirty="0" smtClean="0">
                <a:latin typeface="Arial"/>
              </a:rPr>
              <a:t>P. Azaria (DR)</a:t>
            </a:r>
          </a:p>
          <a:p>
            <a:pPr marL="180000" indent="0">
              <a:lnSpc>
                <a:spcPct val="150000"/>
              </a:lnSpc>
            </a:pPr>
            <a:r>
              <a:rPr lang="fr" sz="700" spc="-35" dirty="0" smtClean="0">
                <a:latin typeface="Arial"/>
              </a:rPr>
              <a:t> </a:t>
            </a:r>
            <a:r>
              <a:rPr lang="fr" sz="700" spc="-40" dirty="0" smtClean="0">
                <a:latin typeface="Arial"/>
              </a:rPr>
              <a:t>B. Bernu  (DR)              </a:t>
            </a:r>
          </a:p>
          <a:p>
            <a:pPr marL="180000" indent="0">
              <a:lnSpc>
                <a:spcPct val="150000"/>
              </a:lnSpc>
            </a:pPr>
            <a:r>
              <a:rPr lang="fr" sz="700" spc="-40" dirty="0" smtClean="0">
                <a:latin typeface="Arial"/>
              </a:rPr>
              <a:t> </a:t>
            </a:r>
            <a:r>
              <a:rPr lang="fr" sz="700" spc="-35" dirty="0" smtClean="0">
                <a:latin typeface="Arial"/>
              </a:rPr>
              <a:t>S. Camalet  (MC)       </a:t>
            </a:r>
          </a:p>
          <a:p>
            <a:pPr marL="180000" indent="0">
              <a:lnSpc>
                <a:spcPct val="150000"/>
              </a:lnSpc>
            </a:pPr>
            <a:r>
              <a:rPr lang="fr" sz="700" spc="-35" dirty="0" smtClean="0">
                <a:latin typeface="Arial"/>
              </a:rPr>
              <a:t> </a:t>
            </a:r>
            <a:r>
              <a:rPr lang="fr" sz="700" spc="-40" dirty="0" smtClean="0">
                <a:latin typeface="Arial"/>
              </a:rPr>
              <a:t>M. Holzmann (DR)</a:t>
            </a:r>
          </a:p>
          <a:p>
            <a:pPr marL="180000" indent="0">
              <a:lnSpc>
                <a:spcPct val="150000"/>
              </a:lnSpc>
            </a:pPr>
            <a:r>
              <a:rPr lang="fr" sz="700" spc="-40" dirty="0" smtClean="0">
                <a:latin typeface="Arial"/>
              </a:rPr>
              <a:t>R .Mosseri (DR)</a:t>
            </a:r>
          </a:p>
          <a:p>
            <a:pPr marL="180000" indent="0">
              <a:lnSpc>
                <a:spcPct val="150000"/>
              </a:lnSpc>
            </a:pPr>
            <a:r>
              <a:rPr lang="fr" sz="700" spc="-40" dirty="0" smtClean="0">
                <a:latin typeface="Arial"/>
              </a:rPr>
              <a:t>K. Penson (PR)     </a:t>
            </a:r>
          </a:p>
          <a:p>
            <a:pPr marL="180000" indent="0">
              <a:lnSpc>
                <a:spcPct val="150000"/>
              </a:lnSpc>
            </a:pPr>
            <a:r>
              <a:rPr lang="fr" sz="700" spc="-40" dirty="0" smtClean="0">
                <a:latin typeface="Arial"/>
              </a:rPr>
              <a:t> </a:t>
            </a:r>
            <a:r>
              <a:rPr lang="fr" sz="700" spc="-45" dirty="0" smtClean="0">
                <a:latin typeface="Arial"/>
              </a:rPr>
              <a:t>L. Pricoupenko (MC) </a:t>
            </a:r>
          </a:p>
          <a:p>
            <a:pPr marL="180000" indent="0">
              <a:lnSpc>
                <a:spcPct val="150000"/>
              </a:lnSpc>
            </a:pPr>
            <a:r>
              <a:rPr lang="fr" sz="700" spc="-45" dirty="0" smtClean="0">
                <a:latin typeface="Arial"/>
              </a:rPr>
              <a:t> </a:t>
            </a:r>
            <a:r>
              <a:rPr lang="fr" sz="700" spc="-30" dirty="0" smtClean="0">
                <a:latin typeface="Arial"/>
              </a:rPr>
              <a:t>P. Sindzingre (MC)                    </a:t>
            </a:r>
            <a:r>
              <a:rPr lang="fr" sz="700" dirty="0" smtClean="0">
                <a:latin typeface="Arial"/>
              </a:rPr>
              <a:t>J.Vidal (DR)</a:t>
            </a:r>
          </a:p>
          <a:p>
            <a:pPr marL="180000" indent="0">
              <a:lnSpc>
                <a:spcPct val="150000"/>
              </a:lnSpc>
            </a:pPr>
            <a:r>
              <a:rPr lang="fr" sz="700" dirty="0" smtClean="0">
                <a:latin typeface="Arial"/>
              </a:rPr>
              <a:t>JN. Fuchs (CR)</a:t>
            </a:r>
          </a:p>
          <a:p>
            <a:pPr marL="180000" indent="0">
              <a:lnSpc>
                <a:spcPct val="150000"/>
              </a:lnSpc>
            </a:pPr>
            <a:r>
              <a:rPr lang="fr" sz="700" dirty="0" smtClean="0">
                <a:latin typeface="Arial"/>
              </a:rPr>
              <a:t>L. Messio (MC)        </a:t>
            </a:r>
          </a:p>
          <a:p>
            <a:pPr marL="180000">
              <a:lnSpc>
                <a:spcPct val="150000"/>
              </a:lnSpc>
            </a:pPr>
            <a:endParaRPr lang="fr" sz="700" spc="-30" dirty="0">
              <a:latin typeface="Arial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817001" y="5010912"/>
            <a:ext cx="1137779" cy="68346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484632">
              <a:lnSpc>
                <a:spcPts val="900"/>
              </a:lnSpc>
            </a:pPr>
            <a:endParaRPr lang="fr" sz="700" spc="-45" dirty="0">
              <a:latin typeface="Arial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800600" y="4983480"/>
            <a:ext cx="1184148" cy="48920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534924">
              <a:lnSpc>
                <a:spcPts val="936"/>
              </a:lnSpc>
            </a:pPr>
            <a:endParaRPr lang="fr" sz="700" spc="-40" dirty="0">
              <a:latin typeface="Arial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789420" y="2011680"/>
            <a:ext cx="1234440" cy="22402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64592" indent="-164592">
              <a:lnSpc>
                <a:spcPts val="936"/>
              </a:lnSpc>
            </a:pPr>
            <a:endParaRPr lang="fr" sz="700" i="1" spc="-15" dirty="0">
              <a:latin typeface="Arial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413674" y="2082799"/>
            <a:ext cx="1872208" cy="28377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coolSlant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bIns="0">
            <a:noAutofit/>
          </a:bodyPr>
          <a:lstStyle/>
          <a:p>
            <a:pPr algn="ctr">
              <a:lnSpc>
                <a:spcPct val="200000"/>
              </a:lnSpc>
            </a:pPr>
            <a:r>
              <a:rPr lang="fr" sz="700" b="1" i="1" u="sng" spc="-45" dirty="0" smtClean="0">
                <a:solidFill>
                  <a:schemeClr val="accent4"/>
                </a:solidFill>
                <a:latin typeface="Arial"/>
              </a:rPr>
              <a:t>Doctorants </a:t>
            </a:r>
            <a:endParaRPr lang="fr" sz="700" b="1" i="1" u="sng" spc="-45" dirty="0">
              <a:solidFill>
                <a:schemeClr val="accent4"/>
              </a:solidFill>
              <a:latin typeface="Arial"/>
            </a:endParaRPr>
          </a:p>
          <a:p>
            <a:pPr marL="144000">
              <a:spcBef>
                <a:spcPts val="400"/>
              </a:spcBef>
              <a:spcAft>
                <a:spcPts val="300"/>
              </a:spcAft>
            </a:pPr>
            <a:endParaRPr lang="fr" sz="700" dirty="0" smtClean="0">
              <a:latin typeface="Arial"/>
            </a:endParaRPr>
          </a:p>
          <a:p>
            <a:pPr marL="144000">
              <a:spcBef>
                <a:spcPts val="400"/>
              </a:spcBef>
              <a:spcAft>
                <a:spcPts val="300"/>
              </a:spcAft>
            </a:pPr>
            <a:r>
              <a:rPr lang="fr" sz="700" dirty="0" smtClean="0">
                <a:latin typeface="Arial"/>
              </a:rPr>
              <a:t>L.Baguet (MESR)</a:t>
            </a:r>
          </a:p>
          <a:p>
            <a:pPr marL="144000">
              <a:spcAft>
                <a:spcPts val="300"/>
              </a:spcAft>
            </a:pPr>
            <a:r>
              <a:rPr lang="fr" sz="700" dirty="0" smtClean="0">
                <a:latin typeface="Arial"/>
              </a:rPr>
              <a:t>A. Baroni (ANR) </a:t>
            </a:r>
          </a:p>
          <a:p>
            <a:pPr marL="144000">
              <a:spcAft>
                <a:spcPts val="300"/>
              </a:spcAft>
            </a:pPr>
            <a:r>
              <a:rPr lang="fr" sz="700" dirty="0" smtClean="0">
                <a:latin typeface="Arial"/>
              </a:rPr>
              <a:t>T. Calandre (ENS)       </a:t>
            </a:r>
          </a:p>
          <a:p>
            <a:pPr marL="144000">
              <a:spcAft>
                <a:spcPts val="300"/>
              </a:spcAft>
            </a:pPr>
            <a:r>
              <a:rPr lang="fr" sz="700" dirty="0" smtClean="0">
                <a:latin typeface="Arial"/>
              </a:rPr>
              <a:t>T. Kristensen (UPMC)</a:t>
            </a:r>
          </a:p>
          <a:p>
            <a:pPr marL="144000">
              <a:spcAft>
                <a:spcPts val="300"/>
              </a:spcAft>
            </a:pPr>
            <a:r>
              <a:rPr lang="fr" sz="700" dirty="0" smtClean="0">
                <a:latin typeface="Arial"/>
              </a:rPr>
              <a:t>O. Laurent  (UPMC)</a:t>
            </a:r>
          </a:p>
          <a:p>
            <a:pPr marL="144000">
              <a:spcAft>
                <a:spcPts val="300"/>
              </a:spcAft>
            </a:pPr>
            <a:r>
              <a:rPr lang="fr" sz="700" dirty="0" smtClean="0">
                <a:latin typeface="Arial"/>
              </a:rPr>
              <a:t>T. Milanetto Schlittler (MESR)</a:t>
            </a:r>
          </a:p>
          <a:p>
            <a:pPr marL="144000">
              <a:spcAft>
                <a:spcPts val="300"/>
              </a:spcAft>
            </a:pPr>
            <a:r>
              <a:rPr lang="fr" sz="700" dirty="0" smtClean="0">
                <a:latin typeface="Arial"/>
              </a:rPr>
              <a:t>A. Tresmontant (UPMC)</a:t>
            </a:r>
          </a:p>
          <a:p>
            <a:pPr marL="144000">
              <a:spcAft>
                <a:spcPts val="300"/>
              </a:spcAft>
            </a:pPr>
            <a:r>
              <a:rPr lang="fr" sz="700" dirty="0" smtClean="0">
                <a:latin typeface="Arial"/>
              </a:rPr>
              <a:t>M. Pelaez</a:t>
            </a:r>
            <a:r>
              <a:rPr lang="fr" sz="700" dirty="0">
                <a:latin typeface="Arial"/>
              </a:rPr>
              <a:t> </a:t>
            </a:r>
            <a:r>
              <a:rPr lang="fr-FR" sz="700" dirty="0">
                <a:latin typeface="Arial"/>
              </a:rPr>
              <a:t>(thésard </a:t>
            </a:r>
            <a:r>
              <a:rPr lang="fr-FR" sz="700" dirty="0" err="1">
                <a:latin typeface="Arial"/>
              </a:rPr>
              <a:t>co-tutelle</a:t>
            </a:r>
            <a:r>
              <a:rPr lang="fr-FR" sz="700" dirty="0" smtClean="0">
                <a:latin typeface="Arial"/>
              </a:rPr>
              <a:t>)</a:t>
            </a:r>
            <a:r>
              <a:rPr lang="fr" sz="700" dirty="0" smtClean="0">
                <a:latin typeface="Arial"/>
              </a:rPr>
              <a:t>                          </a:t>
            </a:r>
          </a:p>
          <a:p>
            <a:pPr marL="144000">
              <a:spcAft>
                <a:spcPts val="300"/>
              </a:spcAft>
            </a:pPr>
            <a:r>
              <a:rPr lang="fr" sz="700" dirty="0" smtClean="0">
                <a:latin typeface="Arial"/>
              </a:rPr>
              <a:t>J. Riposo (UPMC)           </a:t>
            </a:r>
          </a:p>
          <a:p>
            <a:pPr marL="144000">
              <a:spcAft>
                <a:spcPts val="300"/>
              </a:spcAft>
            </a:pPr>
            <a:r>
              <a:rPr lang="fr" sz="700" spc="-40" dirty="0" smtClean="0">
                <a:latin typeface="Arial"/>
              </a:rPr>
              <a:t>J.F. Rupprecht (ENS)</a:t>
            </a:r>
          </a:p>
          <a:p>
            <a:pPr marL="144000">
              <a:spcAft>
                <a:spcPts val="300"/>
              </a:spcAft>
            </a:pPr>
            <a:r>
              <a:rPr lang="fr" sz="700" spc="-40" dirty="0" smtClean="0">
                <a:latin typeface="Arial"/>
              </a:rPr>
              <a:t>JP. Vest (UPMC)</a:t>
            </a:r>
          </a:p>
          <a:p>
            <a:pPr marL="144000">
              <a:spcAft>
                <a:spcPts val="300"/>
              </a:spcAft>
            </a:pPr>
            <a:r>
              <a:rPr lang="fr" sz="700" spc="-40" dirty="0" smtClean="0">
                <a:latin typeface="Arial"/>
              </a:rPr>
              <a:t>P. Illien (ENS)</a:t>
            </a:r>
          </a:p>
          <a:p>
            <a:pPr marL="144000">
              <a:spcAft>
                <a:spcPts val="300"/>
              </a:spcAft>
            </a:pPr>
            <a:r>
              <a:rPr lang="fr" sz="700" spc="-40" dirty="0" smtClean="0">
                <a:latin typeface="Arial"/>
              </a:rPr>
              <a:t>M. Chupeau (ENS)</a:t>
            </a:r>
          </a:p>
          <a:p>
            <a:pPr marL="144000">
              <a:spcAft>
                <a:spcPts val="300"/>
              </a:spcAft>
            </a:pPr>
            <a:r>
              <a:rPr lang="fr" sz="700" spc="-40" dirty="0" smtClean="0">
                <a:latin typeface="Arial"/>
              </a:rPr>
              <a:t>T. Debelhoir (UPMC)</a:t>
            </a:r>
          </a:p>
          <a:p>
            <a:pPr marL="144000">
              <a:spcAft>
                <a:spcPts val="300"/>
              </a:spcAft>
            </a:pPr>
            <a:r>
              <a:rPr lang="fr" sz="700" spc="-40" dirty="0" smtClean="0">
                <a:latin typeface="Arial"/>
              </a:rPr>
              <a:t>F. Léonard (UPMC)</a:t>
            </a:r>
          </a:p>
          <a:p>
            <a:pPr marL="144000">
              <a:spcAft>
                <a:spcPts val="300"/>
              </a:spcAft>
            </a:pPr>
            <a:endParaRPr lang="fr" sz="700" spc="-40" dirty="0" smtClean="0">
              <a:latin typeface="Arial"/>
            </a:endParaRPr>
          </a:p>
          <a:p>
            <a:pPr marL="144000">
              <a:lnSpc>
                <a:spcPct val="150000"/>
              </a:lnSpc>
            </a:pPr>
            <a:endParaRPr lang="fr" sz="700" spc="-40" dirty="0" smtClean="0">
              <a:latin typeface="Arial"/>
            </a:endParaRPr>
          </a:p>
          <a:p>
            <a:pPr marL="144000">
              <a:lnSpc>
                <a:spcPct val="150000"/>
              </a:lnSpc>
            </a:pPr>
            <a:r>
              <a:rPr lang="fr" sz="700" spc="-40" dirty="0" smtClean="0">
                <a:latin typeface="Arial"/>
              </a:rPr>
              <a:t>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638544" y="5038344"/>
            <a:ext cx="1152144" cy="35204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210312">
              <a:lnSpc>
                <a:spcPts val="900"/>
              </a:lnSpc>
            </a:pPr>
            <a:endParaRPr lang="fr" sz="700" spc="-35" dirty="0">
              <a:latin typeface="Arial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919056" y="5878893"/>
            <a:ext cx="2862130" cy="720080"/>
          </a:xfrm>
          <a:prstGeom prst="rect">
            <a:avLst/>
          </a:prstGeom>
          <a:ln/>
          <a:effectLst>
            <a:glow rad="101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>
            <a:noAutofit/>
          </a:bodyPr>
          <a:lstStyle/>
          <a:p>
            <a:pPr marL="180000" indent="0">
              <a:lnSpc>
                <a:spcPts val="792"/>
              </a:lnSpc>
            </a:pPr>
            <a:endParaRPr lang="fr" sz="700" b="1" i="1" u="sng" dirty="0" smtClean="0">
              <a:latin typeface="Arial"/>
            </a:endParaRPr>
          </a:p>
          <a:p>
            <a:pPr marL="180000" indent="0"/>
            <a:r>
              <a:rPr lang="fr" sz="700" b="1" i="1" u="sng" dirty="0" smtClean="0">
                <a:latin typeface="Arial"/>
              </a:rPr>
              <a:t>Personnels permanents </a:t>
            </a:r>
            <a:r>
              <a:rPr lang="fr" sz="700" b="1" i="1" dirty="0" smtClean="0">
                <a:latin typeface="Arial"/>
              </a:rPr>
              <a:t>: 43 </a:t>
            </a:r>
          </a:p>
          <a:p>
            <a:pPr marL="180000" indent="0"/>
            <a:r>
              <a:rPr lang="fr" sz="700" i="1" dirty="0" smtClean="0">
                <a:latin typeface="Arial"/>
              </a:rPr>
              <a:t>(dont Chercheurs CNRS : 21 (dont  DR :17 ; CR :4)</a:t>
            </a:r>
          </a:p>
          <a:p>
            <a:pPr marL="180000" indent="0">
              <a:lnSpc>
                <a:spcPts val="792"/>
              </a:lnSpc>
            </a:pPr>
            <a:r>
              <a:rPr lang="fr" sz="700" i="1" dirty="0" smtClean="0">
                <a:latin typeface="Arial"/>
              </a:rPr>
              <a:t> Enseignants-Chercheurs : 17 (dont  PR : 7; MC :10)</a:t>
            </a:r>
          </a:p>
          <a:p>
            <a:pPr marL="180000" indent="0">
              <a:lnSpc>
                <a:spcPts val="792"/>
              </a:lnSpc>
            </a:pPr>
            <a:r>
              <a:rPr lang="fr" sz="700" i="1" dirty="0" smtClean="0">
                <a:latin typeface="Arial"/>
              </a:rPr>
              <a:t>ITA, IATOS : 5  (dont  ITA :3; IATOS :2)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984298" y="5876958"/>
            <a:ext cx="3166071" cy="720080"/>
          </a:xfrm>
          <a:prstGeom prst="rect">
            <a:avLst/>
          </a:prstGeom>
          <a:ln/>
          <a:effectLst>
            <a:glow rad="101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>
            <a:noAutofit/>
          </a:bodyPr>
          <a:lstStyle/>
          <a:p>
            <a:pPr marL="144000" indent="0">
              <a:lnSpc>
                <a:spcPts val="756"/>
              </a:lnSpc>
            </a:pPr>
            <a:endParaRPr lang="fr" sz="700" b="1" i="1" u="sng" spc="-20" dirty="0" smtClean="0">
              <a:latin typeface="Arial"/>
            </a:endParaRPr>
          </a:p>
          <a:p>
            <a:pPr marL="144000" indent="0"/>
            <a:r>
              <a:rPr lang="fr" sz="700" b="1" i="1" u="sng" spc="-20" dirty="0" smtClean="0">
                <a:latin typeface="Arial"/>
              </a:rPr>
              <a:t>Personnels </a:t>
            </a:r>
            <a:r>
              <a:rPr lang="fr" sz="700" b="1" i="1" u="sng" spc="-20" dirty="0">
                <a:latin typeface="Arial"/>
              </a:rPr>
              <a:t>non permanents </a:t>
            </a:r>
            <a:r>
              <a:rPr lang="fr" sz="700" b="1" i="1" spc="-20" dirty="0" smtClean="0">
                <a:latin typeface="Arial"/>
              </a:rPr>
              <a:t>:  47</a:t>
            </a:r>
          </a:p>
          <a:p>
            <a:pPr marL="144000" indent="0"/>
            <a:r>
              <a:rPr lang="fr" sz="700" i="1" dirty="0" smtClean="0">
                <a:latin typeface="Arial"/>
              </a:rPr>
              <a:t>Doctorants : 15, Post-Doc : 11, Stagiaires M2 : 10</a:t>
            </a:r>
          </a:p>
          <a:p>
            <a:pPr marL="144000">
              <a:lnSpc>
                <a:spcPts val="756"/>
              </a:lnSpc>
            </a:pPr>
            <a:r>
              <a:rPr lang="fr" sz="700" i="1" dirty="0" smtClean="0">
                <a:latin typeface="Arial"/>
              </a:rPr>
              <a:t>Prof. Emérites, Chercheurs bénévoles : 7, </a:t>
            </a:r>
            <a:r>
              <a:rPr lang="fr" sz="700" spc="-20" dirty="0" smtClean="0">
                <a:latin typeface="Arial"/>
              </a:rPr>
              <a:t>ATER : 2</a:t>
            </a:r>
          </a:p>
          <a:p>
            <a:pPr marL="144000">
              <a:lnSpc>
                <a:spcPts val="756"/>
              </a:lnSpc>
            </a:pPr>
            <a:r>
              <a:rPr lang="fr" sz="700" i="1" spc="-20" dirty="0" smtClean="0">
                <a:latin typeface="Arial"/>
              </a:rPr>
              <a:t>Visiteurs (sur contrat) et courts séjours : 3</a:t>
            </a:r>
          </a:p>
          <a:p>
            <a:pPr marL="144000">
              <a:lnSpc>
                <a:spcPts val="756"/>
              </a:lnSpc>
            </a:pPr>
            <a:r>
              <a:rPr lang="fr" sz="700" i="1" dirty="0" smtClean="0">
                <a:latin typeface="Arial"/>
              </a:rPr>
              <a:t> </a:t>
            </a:r>
          </a:p>
        </p:txBody>
      </p:sp>
      <p:sp>
        <p:nvSpPr>
          <p:cNvPr id="29" name="Rectangle à coins arrondis 28"/>
          <p:cNvSpPr/>
          <p:nvPr/>
        </p:nvSpPr>
        <p:spPr>
          <a:xfrm>
            <a:off x="276771" y="0"/>
            <a:ext cx="10081120" cy="52804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0" algn="ctr"/>
            <a:r>
              <a:rPr lang="fr" sz="1400" b="1" dirty="0" smtClean="0">
                <a:solidFill>
                  <a:schemeClr val="tx1"/>
                </a:solidFill>
                <a:latin typeface="Arial"/>
              </a:rPr>
              <a:t>LABORATOIRE DE PHYSIQUE THÉORIQUE DE LA MATIÈRE CONDENSÉE  </a:t>
            </a:r>
            <a:r>
              <a:rPr lang="fr" b="1" dirty="0" smtClean="0">
                <a:solidFill>
                  <a:srgbClr val="7030A0"/>
                </a:solidFill>
                <a:latin typeface="Arial"/>
              </a:rPr>
              <a:t>LPTMC - UMR 7600</a:t>
            </a:r>
            <a:endParaRPr lang="fr" b="1" dirty="0">
              <a:solidFill>
                <a:srgbClr val="7030A0"/>
              </a:solidFill>
              <a:latin typeface="Arial"/>
            </a:endParaRPr>
          </a:p>
        </p:txBody>
      </p:sp>
      <p:sp>
        <p:nvSpPr>
          <p:cNvPr id="33" name="Plaque 32"/>
          <p:cNvSpPr/>
          <p:nvPr/>
        </p:nvSpPr>
        <p:spPr>
          <a:xfrm>
            <a:off x="278163" y="1094928"/>
            <a:ext cx="1222530" cy="411040"/>
          </a:xfrm>
          <a:prstGeom prst="bevel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0" algn="ctr"/>
            <a:r>
              <a:rPr lang="fr" sz="800" i="1" u="sng" dirty="0" smtClean="0">
                <a:solidFill>
                  <a:schemeClr val="tx1"/>
                </a:solidFill>
                <a:latin typeface="Arial"/>
              </a:rPr>
              <a:t>INFORMATIQUE</a:t>
            </a:r>
            <a:endParaRPr lang="fr" sz="800" i="1" u="sng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60435" y="1505968"/>
            <a:ext cx="1211917" cy="720080"/>
          </a:xfrm>
          <a:prstGeom prst="rect">
            <a:avLst/>
          </a:prstGeom>
          <a:solidFill>
            <a:srgbClr val="EFFEB8"/>
          </a:solidFill>
          <a:ln>
            <a:solidFill>
              <a:srgbClr val="CCECFF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0" algn="ctr" defTabSz="0"/>
            <a:r>
              <a:rPr lang="fr" sz="800" b="1" dirty="0" smtClean="0">
                <a:solidFill>
                  <a:schemeClr val="tx1"/>
                </a:solidFill>
                <a:latin typeface="Arial"/>
              </a:rPr>
              <a:t>	M.Quaggetto</a:t>
            </a:r>
          </a:p>
          <a:p>
            <a:pPr indent="0" algn="ctr" defTabSz="0"/>
            <a:r>
              <a:rPr lang="fr" sz="700" spc="-40" dirty="0" smtClean="0">
                <a:solidFill>
                  <a:schemeClr val="tx1"/>
                </a:solidFill>
                <a:latin typeface="Arial" pitchFamily="34" charset="0"/>
              </a:rPr>
              <a:t>	(IR1-CNRS)</a:t>
            </a:r>
          </a:p>
          <a:p>
            <a:pPr indent="0" algn="ctr" defTabSz="0"/>
            <a:r>
              <a:rPr lang="fr" sz="700" spc="-40" dirty="0" smtClean="0">
                <a:solidFill>
                  <a:schemeClr val="tx1"/>
                </a:solidFill>
                <a:latin typeface="Arial" pitchFamily="34" charset="0"/>
              </a:rPr>
              <a:t>Ingénieur réseau </a:t>
            </a:r>
          </a:p>
          <a:p>
            <a:pPr indent="0" algn="ctr" defTabSz="0"/>
            <a:r>
              <a:rPr lang="fr" sz="700" spc="-40" dirty="0" smtClean="0">
                <a:solidFill>
                  <a:schemeClr val="tx1"/>
                </a:solidFill>
                <a:latin typeface="Arial" pitchFamily="34" charset="0"/>
              </a:rPr>
              <a:t>et calcul </a:t>
            </a:r>
            <a:r>
              <a:rPr lang="fr" sz="700" spc="-30" dirty="0" smtClean="0">
                <a:solidFill>
                  <a:schemeClr val="tx1"/>
                </a:solidFill>
                <a:latin typeface="Arial" pitchFamily="34" charset="0"/>
              </a:rPr>
              <a:t>du laboratoire</a:t>
            </a:r>
            <a:endParaRPr lang="fr" sz="700" spc="-30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37" name="Plaque 36"/>
          <p:cNvSpPr/>
          <p:nvPr/>
        </p:nvSpPr>
        <p:spPr>
          <a:xfrm>
            <a:off x="288109" y="2384131"/>
            <a:ext cx="1224136" cy="288032"/>
          </a:xfrm>
          <a:prstGeom prst="bevel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0"/>
            <a:r>
              <a:rPr lang="fr" sz="800" i="1" u="sng" dirty="0" smtClean="0">
                <a:solidFill>
                  <a:schemeClr val="tx1"/>
                </a:solidFill>
                <a:latin typeface="Arial"/>
              </a:rPr>
              <a:t>ADMINISTRATION</a:t>
            </a:r>
            <a:endParaRPr lang="fr" sz="800" i="1" u="sng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6246025" y="12221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50" name="Plaque 49"/>
          <p:cNvSpPr/>
          <p:nvPr/>
        </p:nvSpPr>
        <p:spPr>
          <a:xfrm>
            <a:off x="268249" y="600050"/>
            <a:ext cx="10017633" cy="432048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b="1" spc="100" dirty="0" smtClean="0">
                <a:solidFill>
                  <a:schemeClr val="tx2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DIRECTEUR Pascal VIOT </a:t>
            </a:r>
            <a:endParaRPr lang="fr-FR" sz="1400" b="1" spc="100" dirty="0">
              <a:solidFill>
                <a:schemeClr val="tx2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276771" y="2714469"/>
            <a:ext cx="1216531" cy="38825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Rectangle 48"/>
          <p:cNvSpPr/>
          <p:nvPr/>
        </p:nvSpPr>
        <p:spPr>
          <a:xfrm>
            <a:off x="311749" y="4388874"/>
            <a:ext cx="1109291" cy="864096"/>
          </a:xfrm>
          <a:prstGeom prst="rect">
            <a:avLst/>
          </a:prstGeom>
          <a:solidFill>
            <a:srgbClr val="EFFEB8"/>
          </a:solidFill>
          <a:ln>
            <a:solidFill>
              <a:srgbClr val="CCECFF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0" algn="ctr">
              <a:lnSpc>
                <a:spcPts val="900"/>
              </a:lnSpc>
            </a:pPr>
            <a:r>
              <a:rPr lang="fr" sz="700" b="1" spc="-40" dirty="0" smtClean="0">
                <a:solidFill>
                  <a:schemeClr val="tx1"/>
                </a:solidFill>
                <a:latin typeface="Arial"/>
              </a:rPr>
              <a:t>Liliane CRUZEL</a:t>
            </a:r>
          </a:p>
          <a:p>
            <a:pPr indent="0" algn="ctr">
              <a:lnSpc>
                <a:spcPts val="900"/>
              </a:lnSpc>
            </a:pPr>
            <a:r>
              <a:rPr lang="fr" sz="700" spc="-40" dirty="0" smtClean="0">
                <a:solidFill>
                  <a:schemeClr val="tx1"/>
                </a:solidFill>
                <a:latin typeface="Arial"/>
              </a:rPr>
              <a:t>TCN -  UPMC-CDD</a:t>
            </a:r>
          </a:p>
          <a:p>
            <a:pPr indent="0">
              <a:lnSpc>
                <a:spcPts val="900"/>
              </a:lnSpc>
            </a:pPr>
            <a:r>
              <a:rPr lang="fr" sz="700" spc="-40" dirty="0" smtClean="0">
                <a:solidFill>
                  <a:schemeClr val="tx1"/>
                </a:solidFill>
                <a:latin typeface="Arial"/>
              </a:rPr>
              <a:t>Assistante Administrative</a:t>
            </a:r>
            <a:endParaRPr lang="fr" sz="700" spc="-40" dirty="0" smtClean="0">
              <a:solidFill>
                <a:schemeClr val="tx1"/>
              </a:solidFill>
              <a:latin typeface="Arial"/>
            </a:endParaRPr>
          </a:p>
          <a:p>
            <a:pPr indent="0">
              <a:lnSpc>
                <a:spcPts val="900"/>
              </a:lnSpc>
            </a:pPr>
            <a:r>
              <a:rPr lang="fr" sz="700" spc="-40" dirty="0" smtClean="0">
                <a:solidFill>
                  <a:schemeClr val="tx1"/>
                </a:solidFill>
                <a:latin typeface="Arial"/>
              </a:rPr>
              <a:t>Gestionnaire/comptabilité </a:t>
            </a:r>
            <a:r>
              <a:rPr lang="fr" sz="700" spc="-40" dirty="0" smtClean="0">
                <a:solidFill>
                  <a:schemeClr val="tx1"/>
                </a:solidFill>
                <a:latin typeface="Arial"/>
              </a:rPr>
              <a:t>Secrétariat </a:t>
            </a:r>
            <a:r>
              <a:rPr lang="fr" sz="700" spc="-40" dirty="0" smtClean="0">
                <a:solidFill>
                  <a:schemeClr val="tx1"/>
                </a:solidFill>
                <a:latin typeface="Arial"/>
              </a:rPr>
              <a:t>pédagogique </a:t>
            </a:r>
          </a:p>
          <a:p>
            <a:pPr indent="0">
              <a:lnSpc>
                <a:spcPts val="900"/>
              </a:lnSpc>
            </a:pPr>
            <a:r>
              <a:rPr lang="fr-FR" sz="700" spc="-40" dirty="0" smtClean="0">
                <a:solidFill>
                  <a:schemeClr val="tx1"/>
                </a:solidFill>
                <a:latin typeface="Arial"/>
              </a:rPr>
              <a:t>du </a:t>
            </a:r>
            <a:r>
              <a:rPr lang="fr-FR" sz="700" spc="-40" dirty="0" smtClean="0">
                <a:solidFill>
                  <a:schemeClr val="tx1"/>
                </a:solidFill>
                <a:latin typeface="Arial"/>
              </a:rPr>
              <a:t>Parcours PMC</a:t>
            </a:r>
            <a:endParaRPr lang="fr" sz="700" spc="-40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19162" y="2786208"/>
            <a:ext cx="1110093" cy="680396"/>
          </a:xfrm>
          <a:prstGeom prst="rect">
            <a:avLst/>
          </a:prstGeom>
          <a:solidFill>
            <a:srgbClr val="EFFEB8"/>
          </a:solidFill>
          <a:ln>
            <a:solidFill>
              <a:srgbClr val="CCECFF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0" algn="ctr">
              <a:lnSpc>
                <a:spcPts val="900"/>
              </a:lnSpc>
            </a:pPr>
            <a:r>
              <a:rPr lang="fr" sz="700" b="1" spc="-40" dirty="0" smtClean="0">
                <a:solidFill>
                  <a:schemeClr val="tx1"/>
                </a:solidFill>
                <a:latin typeface="Arial"/>
              </a:rPr>
              <a:t>Diane DOMAND</a:t>
            </a:r>
          </a:p>
          <a:p>
            <a:pPr indent="0" algn="ctr">
              <a:lnSpc>
                <a:spcPts val="900"/>
              </a:lnSpc>
            </a:pPr>
            <a:r>
              <a:rPr lang="fr" sz="700" spc="-40" dirty="0" smtClean="0">
                <a:solidFill>
                  <a:schemeClr val="tx1"/>
                </a:solidFill>
                <a:latin typeface="Arial"/>
              </a:rPr>
              <a:t>TCN - CNRS</a:t>
            </a:r>
          </a:p>
          <a:p>
            <a:pPr indent="0" algn="ctr">
              <a:lnSpc>
                <a:spcPts val="900"/>
              </a:lnSpc>
            </a:pPr>
            <a:r>
              <a:rPr lang="fr" sz="700" spc="-40" dirty="0" smtClean="0">
                <a:solidFill>
                  <a:schemeClr val="tx1"/>
                </a:solidFill>
                <a:latin typeface="Arial"/>
              </a:rPr>
              <a:t>Secrétaire </a:t>
            </a:r>
          </a:p>
          <a:p>
            <a:pPr indent="0" algn="ctr">
              <a:lnSpc>
                <a:spcPts val="900"/>
              </a:lnSpc>
            </a:pPr>
            <a:r>
              <a:rPr lang="fr" sz="700" spc="-40" dirty="0" smtClean="0">
                <a:solidFill>
                  <a:schemeClr val="tx1"/>
                </a:solidFill>
                <a:latin typeface="Arial"/>
              </a:rPr>
              <a:t>Assistante</a:t>
            </a:r>
            <a:r>
              <a:rPr lang="fr" sz="700" spc="-40" dirty="0">
                <a:solidFill>
                  <a:schemeClr val="tx1"/>
                </a:solidFill>
                <a:latin typeface="Arial"/>
              </a:rPr>
              <a:t> </a:t>
            </a:r>
            <a:r>
              <a:rPr lang="fr" sz="700" spc="-40" dirty="0" smtClean="0">
                <a:solidFill>
                  <a:schemeClr val="tx1"/>
                </a:solidFill>
                <a:latin typeface="Arial"/>
              </a:rPr>
              <a:t>Administrative</a:t>
            </a:r>
            <a:endParaRPr lang="fr" sz="700" spc="-40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06041" y="3574334"/>
            <a:ext cx="1110094" cy="720662"/>
          </a:xfrm>
          <a:prstGeom prst="rect">
            <a:avLst/>
          </a:prstGeom>
          <a:solidFill>
            <a:srgbClr val="EFFEB8"/>
          </a:solidFill>
          <a:ln>
            <a:solidFill>
              <a:srgbClr val="CCECFF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-187452" algn="ctr">
              <a:lnSpc>
                <a:spcPts val="936"/>
              </a:lnSpc>
            </a:pPr>
            <a:r>
              <a:rPr lang="fr" sz="700" b="1" spc="-35" dirty="0" smtClean="0">
                <a:solidFill>
                  <a:schemeClr val="tx1"/>
                </a:solidFill>
                <a:latin typeface="Arial"/>
              </a:rPr>
              <a:t>Sylvie DALLA FOGLIA</a:t>
            </a:r>
          </a:p>
          <a:p>
            <a:pPr indent="-187452" algn="ctr">
              <a:lnSpc>
                <a:spcPts val="936"/>
              </a:lnSpc>
            </a:pPr>
            <a:r>
              <a:rPr lang="fr" sz="700" spc="-35" dirty="0" smtClean="0">
                <a:solidFill>
                  <a:schemeClr val="tx1"/>
                </a:solidFill>
                <a:latin typeface="Arial"/>
              </a:rPr>
              <a:t>TCE – CNRS</a:t>
            </a:r>
          </a:p>
          <a:p>
            <a:pPr indent="-187452" algn="ctr">
              <a:lnSpc>
                <a:spcPts val="936"/>
              </a:lnSpc>
            </a:pPr>
            <a:r>
              <a:rPr lang="fr" sz="700" spc="-35" dirty="0" smtClean="0">
                <a:solidFill>
                  <a:schemeClr val="tx1"/>
                </a:solidFill>
                <a:latin typeface="Arial"/>
              </a:rPr>
              <a:t>Gestionnaire/</a:t>
            </a:r>
          </a:p>
          <a:p>
            <a:pPr indent="-187452" algn="ctr">
              <a:lnSpc>
                <a:spcPts val="936"/>
              </a:lnSpc>
            </a:pPr>
            <a:r>
              <a:rPr lang="fr" sz="700" spc="-35" dirty="0" smtClean="0">
                <a:solidFill>
                  <a:schemeClr val="tx1"/>
                </a:solidFill>
                <a:latin typeface="Arial"/>
              </a:rPr>
              <a:t>comptabilité</a:t>
            </a:r>
            <a:endParaRPr lang="fr" sz="700" spc="-35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45" name="Plaque 44"/>
          <p:cNvSpPr/>
          <p:nvPr/>
        </p:nvSpPr>
        <p:spPr>
          <a:xfrm>
            <a:off x="331318" y="5346633"/>
            <a:ext cx="1116220" cy="360040"/>
          </a:xfrm>
          <a:prstGeom prst="bevel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0"/>
            <a:r>
              <a:rPr lang="fr" sz="800" i="1" dirty="0" smtClean="0">
                <a:solidFill>
                  <a:srgbClr val="FFFFFF"/>
                </a:solidFill>
                <a:latin typeface="Arial"/>
              </a:rPr>
              <a:t>    </a:t>
            </a:r>
            <a:r>
              <a:rPr lang="fr" sz="800" i="1" u="sng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fr" sz="900" i="1" u="sng" dirty="0" smtClean="0">
                <a:solidFill>
                  <a:schemeClr val="tx1"/>
                </a:solidFill>
                <a:latin typeface="Arial"/>
              </a:rPr>
              <a:t>Entretien</a:t>
            </a:r>
            <a:endParaRPr lang="fr" sz="800" i="1" u="sng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13035" y="5788039"/>
            <a:ext cx="1122411" cy="704319"/>
          </a:xfrm>
          <a:prstGeom prst="rect">
            <a:avLst/>
          </a:prstGeom>
          <a:solidFill>
            <a:srgbClr val="EFFEB8"/>
          </a:solidFill>
          <a:ln>
            <a:solidFill>
              <a:srgbClr val="CCECFF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0" algn="ctr">
              <a:lnSpc>
                <a:spcPts val="900"/>
              </a:lnSpc>
            </a:pPr>
            <a:r>
              <a:rPr lang="fr" sz="700" b="1" spc="-30" dirty="0" smtClean="0">
                <a:solidFill>
                  <a:schemeClr val="tx1"/>
                </a:solidFill>
                <a:latin typeface="Arial"/>
              </a:rPr>
              <a:t>ZEGGAI Kader</a:t>
            </a:r>
          </a:p>
          <a:p>
            <a:pPr algn="ctr">
              <a:lnSpc>
                <a:spcPts val="900"/>
              </a:lnSpc>
            </a:pPr>
            <a:r>
              <a:rPr lang="fr" sz="700" spc="-45" dirty="0" smtClean="0">
                <a:solidFill>
                  <a:schemeClr val="tx1"/>
                </a:solidFill>
                <a:latin typeface="Arial"/>
              </a:rPr>
              <a:t>(ATRF2 UPMC)</a:t>
            </a:r>
          </a:p>
          <a:p>
            <a:pPr algn="ctr">
              <a:lnSpc>
                <a:spcPts val="900"/>
              </a:lnSpc>
            </a:pPr>
            <a:r>
              <a:rPr lang="fr" sz="700" spc="-40" dirty="0" smtClean="0">
                <a:solidFill>
                  <a:schemeClr val="tx1"/>
                </a:solidFill>
                <a:latin typeface="Arial"/>
              </a:rPr>
              <a:t>Technicien de surface</a:t>
            </a:r>
            <a:endParaRPr lang="fr" sz="700" spc="-40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40" name="Plaque 39"/>
          <p:cNvSpPr/>
          <p:nvPr/>
        </p:nvSpPr>
        <p:spPr>
          <a:xfrm>
            <a:off x="6432502" y="1112680"/>
            <a:ext cx="3853380" cy="856330"/>
          </a:xfrm>
          <a:prstGeom prst="bevel">
            <a:avLst/>
          </a:prstGeom>
          <a:solidFill>
            <a:schemeClr val="bg1">
              <a:lumMod val="85000"/>
            </a:schemeClr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indent="0" algn="ctr"/>
            <a:r>
              <a:rPr lang="fr" sz="800" i="1" u="sng" dirty="0" smtClean="0">
                <a:solidFill>
                  <a:schemeClr val="tx1"/>
                </a:solidFill>
                <a:latin typeface="Arial"/>
              </a:rPr>
              <a:t>Personnel </a:t>
            </a:r>
            <a:r>
              <a:rPr lang="fr" sz="800" i="1" u="sng" smtClean="0">
                <a:solidFill>
                  <a:schemeClr val="tx1"/>
                </a:solidFill>
                <a:latin typeface="Arial"/>
              </a:rPr>
              <a:t>non permanent</a:t>
            </a:r>
            <a:endParaRPr lang="fr" sz="800" i="1" u="sng" dirty="0" smtClean="0">
              <a:solidFill>
                <a:schemeClr val="tx1"/>
              </a:solidFill>
              <a:latin typeface="Arial"/>
            </a:endParaRPr>
          </a:p>
          <a:p>
            <a:pPr indent="0" algn="ctr"/>
            <a:r>
              <a:rPr lang="fr" sz="800" i="1" dirty="0" smtClean="0">
                <a:solidFill>
                  <a:schemeClr val="tx1"/>
                </a:solidFill>
                <a:latin typeface="Arial"/>
              </a:rPr>
              <a:t>Doctorants, Post-Doc, Prof. Emérites, </a:t>
            </a:r>
          </a:p>
          <a:p>
            <a:pPr indent="0" algn="ctr"/>
            <a:r>
              <a:rPr lang="fr" sz="800" i="1" dirty="0" smtClean="0">
                <a:solidFill>
                  <a:schemeClr val="tx1"/>
                </a:solidFill>
                <a:latin typeface="Arial"/>
              </a:rPr>
              <a:t>Chercheurs associés, Chercheurs bénévoles, Visiteurs</a:t>
            </a:r>
            <a:endParaRPr lang="fr" sz="800" i="1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32" name="Plaque 31"/>
          <p:cNvSpPr/>
          <p:nvPr/>
        </p:nvSpPr>
        <p:spPr>
          <a:xfrm>
            <a:off x="2028568" y="1104106"/>
            <a:ext cx="1357322" cy="857256"/>
          </a:xfrm>
          <a:prstGeom prst="bevel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indent="0" algn="ctr"/>
            <a:r>
              <a:rPr lang="fr" sz="700" b="1" i="1" u="sng" dirty="0" smtClean="0">
                <a:solidFill>
                  <a:schemeClr val="accent2"/>
                </a:solidFill>
                <a:latin typeface="Arial"/>
              </a:rPr>
              <a:t>PÔLE 1</a:t>
            </a:r>
          </a:p>
          <a:p>
            <a:pPr indent="0" algn="ctr"/>
            <a:r>
              <a:rPr lang="fr" sz="700" i="1" dirty="0" smtClean="0">
                <a:solidFill>
                  <a:schemeClr val="tx1"/>
                </a:solidFill>
                <a:latin typeface="Arial"/>
              </a:rPr>
              <a:t>Physique Statistique et Modélisation pour  la Chimie, la Géochimie et la Biologie</a:t>
            </a:r>
            <a:endParaRPr lang="fr" sz="700" i="1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30" name="Plaque 29"/>
          <p:cNvSpPr/>
          <p:nvPr/>
        </p:nvSpPr>
        <p:spPr>
          <a:xfrm>
            <a:off x="3573181" y="1112680"/>
            <a:ext cx="1214446" cy="840108"/>
          </a:xfrm>
          <a:prstGeom prst="bevel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indent="0" algn="ctr"/>
            <a:r>
              <a:rPr lang="fr" sz="700" b="1" i="1" u="sng" dirty="0" smtClean="0">
                <a:solidFill>
                  <a:schemeClr val="accent2"/>
                </a:solidFill>
                <a:latin typeface="Arial"/>
              </a:rPr>
              <a:t>PÔLE 2</a:t>
            </a:r>
          </a:p>
          <a:p>
            <a:pPr indent="0" algn="ctr"/>
            <a:endParaRPr lang="fr" sz="700" b="1" i="1" u="sng" dirty="0" smtClean="0">
              <a:solidFill>
                <a:schemeClr val="accent2"/>
              </a:solidFill>
              <a:latin typeface="Arial"/>
            </a:endParaRPr>
          </a:p>
          <a:p>
            <a:pPr indent="0" algn="ctr"/>
            <a:r>
              <a:rPr lang="fr" sz="700" i="1" dirty="0" smtClean="0">
                <a:solidFill>
                  <a:schemeClr val="tx1"/>
                </a:solidFill>
                <a:latin typeface="Arial"/>
              </a:rPr>
              <a:t>Physique Statistique</a:t>
            </a:r>
          </a:p>
        </p:txBody>
      </p:sp>
      <p:sp>
        <p:nvSpPr>
          <p:cNvPr id="39" name="Plaque 38"/>
          <p:cNvSpPr/>
          <p:nvPr/>
        </p:nvSpPr>
        <p:spPr>
          <a:xfrm>
            <a:off x="6425969" y="2055703"/>
            <a:ext cx="1753173" cy="1928723"/>
          </a:xfrm>
          <a:prstGeom prst="bevel">
            <a:avLst>
              <a:gd name="adj" fmla="val 5980"/>
            </a:avLst>
          </a:prstGeom>
          <a:ln/>
          <a:effectLst>
            <a:outerShdw blurRad="40000" dist="20000" dir="5400000" rotWithShape="0">
              <a:srgbClr val="000000">
                <a:alpha val="27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900"/>
              </a:lnSpc>
            </a:pPr>
            <a:endParaRPr lang="fr" sz="700" i="1" u="sng" spc="-45" dirty="0" smtClean="0">
              <a:solidFill>
                <a:schemeClr val="accent4"/>
              </a:solidFill>
              <a:latin typeface="Arial"/>
            </a:endParaRPr>
          </a:p>
          <a:p>
            <a:pPr algn="ctr">
              <a:spcAft>
                <a:spcPts val="300"/>
              </a:spcAft>
            </a:pPr>
            <a:endParaRPr lang="fr" sz="700" b="1" i="1" u="sng" spc="-45" dirty="0" smtClean="0">
              <a:solidFill>
                <a:schemeClr val="accent4"/>
              </a:solidFill>
              <a:latin typeface="Arial"/>
            </a:endParaRPr>
          </a:p>
          <a:p>
            <a:pPr algn="ctr">
              <a:spcAft>
                <a:spcPts val="300"/>
              </a:spcAft>
            </a:pPr>
            <a:r>
              <a:rPr lang="fr" sz="700" b="1" i="1" u="sng" spc="-45" dirty="0" smtClean="0">
                <a:solidFill>
                  <a:schemeClr val="accent4"/>
                </a:solidFill>
                <a:latin typeface="Arial"/>
              </a:rPr>
              <a:t>Post-Doctorant</a:t>
            </a:r>
            <a:r>
              <a:rPr lang="fr" sz="700" b="1" i="1" u="sng" spc="-45" dirty="0" smtClean="0">
                <a:solidFill>
                  <a:srgbClr val="A09ABE"/>
                </a:solidFill>
                <a:latin typeface="Arial"/>
              </a:rPr>
              <a:t>s</a:t>
            </a:r>
            <a:r>
              <a:rPr lang="fr" sz="700" b="1" i="1" spc="-45" dirty="0" smtClean="0">
                <a:solidFill>
                  <a:srgbClr val="A09ABE"/>
                </a:solidFill>
                <a:latin typeface="Arial"/>
              </a:rPr>
              <a:t> </a:t>
            </a:r>
            <a:r>
              <a:rPr lang="fr" sz="700" spc="-40" dirty="0" smtClean="0">
                <a:solidFill>
                  <a:schemeClr val="tx1"/>
                </a:solidFill>
                <a:latin typeface="Arial"/>
              </a:rPr>
              <a:t>  </a:t>
            </a:r>
          </a:p>
          <a:p>
            <a:pPr marL="180000">
              <a:lnSpc>
                <a:spcPts val="900"/>
              </a:lnSpc>
            </a:pPr>
            <a:r>
              <a:rPr lang="fr" sz="700" spc="-45" dirty="0" smtClean="0">
                <a:solidFill>
                  <a:schemeClr val="tx1"/>
                </a:solidFill>
                <a:latin typeface="Arial"/>
              </a:rPr>
              <a:t>C Bianca</a:t>
            </a:r>
          </a:p>
          <a:p>
            <a:pPr marL="180000">
              <a:lnSpc>
                <a:spcPts val="900"/>
              </a:lnSpc>
            </a:pPr>
            <a:r>
              <a:rPr lang="fr" sz="700" spc="-45" dirty="0" smtClean="0">
                <a:solidFill>
                  <a:schemeClr val="tx1"/>
                </a:solidFill>
                <a:latin typeface="Arial"/>
              </a:rPr>
              <a:t>R. Cortini</a:t>
            </a:r>
          </a:p>
          <a:p>
            <a:pPr marL="180000">
              <a:lnSpc>
                <a:spcPts val="900"/>
              </a:lnSpc>
            </a:pPr>
            <a:r>
              <a:rPr lang="fr" sz="700" spc="-45" dirty="0" smtClean="0">
                <a:solidFill>
                  <a:schemeClr val="tx1"/>
                </a:solidFill>
                <a:latin typeface="Arial"/>
              </a:rPr>
              <a:t>H. Flores-Ruiz</a:t>
            </a:r>
          </a:p>
          <a:p>
            <a:pPr marL="180000">
              <a:lnSpc>
                <a:spcPts val="900"/>
              </a:lnSpc>
            </a:pPr>
            <a:r>
              <a:rPr lang="fr" sz="700" spc="-45" dirty="0" smtClean="0">
                <a:solidFill>
                  <a:schemeClr val="tx1"/>
                </a:solidFill>
                <a:latin typeface="Arial"/>
              </a:rPr>
              <a:t>N. Folliet</a:t>
            </a:r>
          </a:p>
          <a:p>
            <a:pPr marL="180000">
              <a:lnSpc>
                <a:spcPts val="900"/>
              </a:lnSpc>
            </a:pPr>
            <a:r>
              <a:rPr lang="fr" sz="700" spc="-45" dirty="0" smtClean="0">
                <a:solidFill>
                  <a:schemeClr val="tx1"/>
                </a:solidFill>
                <a:latin typeface="Arial"/>
              </a:rPr>
              <a:t>S. Gualdi</a:t>
            </a:r>
          </a:p>
          <a:p>
            <a:pPr marL="180000">
              <a:lnSpc>
                <a:spcPts val="900"/>
              </a:lnSpc>
            </a:pPr>
            <a:r>
              <a:rPr lang="fr" sz="700" spc="-45" dirty="0" smtClean="0">
                <a:solidFill>
                  <a:schemeClr val="tx1"/>
                </a:solidFill>
                <a:latin typeface="Arial"/>
              </a:rPr>
              <a:t>B. Caré</a:t>
            </a:r>
          </a:p>
          <a:p>
            <a:pPr marL="180000">
              <a:lnSpc>
                <a:spcPts val="900"/>
              </a:lnSpc>
            </a:pPr>
            <a:r>
              <a:rPr lang="fr" sz="700" spc="-45" dirty="0" smtClean="0">
                <a:solidFill>
                  <a:schemeClr val="tx1"/>
                </a:solidFill>
                <a:latin typeface="Arial"/>
              </a:rPr>
              <a:t>S. Bieri</a:t>
            </a:r>
          </a:p>
          <a:p>
            <a:pPr marL="180000">
              <a:lnSpc>
                <a:spcPts val="900"/>
              </a:lnSpc>
            </a:pPr>
            <a:r>
              <a:rPr lang="fr" sz="700" spc="-45" dirty="0" smtClean="0">
                <a:solidFill>
                  <a:schemeClr val="tx1"/>
                </a:solidFill>
                <a:latin typeface="Arial"/>
              </a:rPr>
              <a:t>S. Moulieras</a:t>
            </a:r>
          </a:p>
          <a:p>
            <a:pPr marL="180000">
              <a:lnSpc>
                <a:spcPts val="900"/>
              </a:lnSpc>
            </a:pPr>
            <a:r>
              <a:rPr lang="fr" sz="700" spc="-45" dirty="0" smtClean="0">
                <a:solidFill>
                  <a:schemeClr val="tx1"/>
                </a:solidFill>
                <a:latin typeface="Arial"/>
              </a:rPr>
              <a:t>A. Sarracino</a:t>
            </a:r>
          </a:p>
          <a:p>
            <a:pPr marL="180000">
              <a:lnSpc>
                <a:spcPts val="900"/>
              </a:lnSpc>
            </a:pPr>
            <a:r>
              <a:rPr lang="fr" sz="700" spc="-45" dirty="0" smtClean="0">
                <a:solidFill>
                  <a:schemeClr val="tx1"/>
                </a:solidFill>
                <a:latin typeface="Arial"/>
              </a:rPr>
              <a:t>B Mantisi</a:t>
            </a:r>
          </a:p>
          <a:p>
            <a:pPr marL="180000">
              <a:lnSpc>
                <a:spcPts val="900"/>
              </a:lnSpc>
            </a:pPr>
            <a:endParaRPr lang="fr" sz="700" spc="-45" dirty="0" smtClean="0">
              <a:solidFill>
                <a:schemeClr val="tx1"/>
              </a:solidFill>
              <a:latin typeface="Arial"/>
            </a:endParaRPr>
          </a:p>
          <a:p>
            <a:pPr>
              <a:lnSpc>
                <a:spcPts val="900"/>
              </a:lnSpc>
            </a:pPr>
            <a:endParaRPr lang="fr" sz="700" spc="-45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43" name="Plaque 42"/>
          <p:cNvSpPr/>
          <p:nvPr/>
        </p:nvSpPr>
        <p:spPr>
          <a:xfrm>
            <a:off x="6430756" y="3984426"/>
            <a:ext cx="1754919" cy="504056"/>
          </a:xfrm>
          <a:prstGeom prst="bevel">
            <a:avLst>
              <a:gd name="adj" fmla="val 6143"/>
            </a:avLst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900"/>
              </a:lnSpc>
            </a:pPr>
            <a:endParaRPr lang="fr" sz="700" b="1" i="1" u="sng" spc="-40" dirty="0" smtClean="0">
              <a:solidFill>
                <a:schemeClr val="accent4"/>
              </a:solidFill>
              <a:latin typeface="Arial"/>
            </a:endParaRPr>
          </a:p>
          <a:p>
            <a:pPr algn="ctr">
              <a:lnSpc>
                <a:spcPts val="900"/>
              </a:lnSpc>
            </a:pPr>
            <a:endParaRPr lang="fr" sz="700" b="1" i="1" u="sng" spc="-40" dirty="0" smtClean="0">
              <a:solidFill>
                <a:schemeClr val="accent4"/>
              </a:solidFill>
              <a:latin typeface="Arial"/>
            </a:endParaRPr>
          </a:p>
          <a:p>
            <a:pPr algn="ctr">
              <a:spcAft>
                <a:spcPts val="300"/>
              </a:spcAft>
            </a:pPr>
            <a:endParaRPr lang="fr" sz="700" b="1" i="1" u="sng" spc="-40" dirty="0" smtClean="0">
              <a:solidFill>
                <a:schemeClr val="accent4"/>
              </a:solidFill>
              <a:latin typeface="Arial"/>
            </a:endParaRPr>
          </a:p>
          <a:p>
            <a:pPr algn="ctr">
              <a:spcAft>
                <a:spcPts val="300"/>
              </a:spcAft>
            </a:pPr>
            <a:endParaRPr lang="fr" sz="700" b="1" i="1" u="sng" spc="-40" dirty="0" smtClean="0">
              <a:solidFill>
                <a:schemeClr val="accent4"/>
              </a:solidFill>
              <a:latin typeface="Arial"/>
            </a:endParaRPr>
          </a:p>
          <a:p>
            <a:pPr algn="ctr">
              <a:spcAft>
                <a:spcPts val="300"/>
              </a:spcAft>
            </a:pPr>
            <a:r>
              <a:rPr lang="fr" sz="700" b="1" i="1" u="sng" spc="-40" dirty="0" smtClean="0">
                <a:solidFill>
                  <a:schemeClr val="accent4"/>
                </a:solidFill>
                <a:latin typeface="Arial"/>
              </a:rPr>
              <a:t>A.T.E.R.</a:t>
            </a:r>
          </a:p>
          <a:p>
            <a:pPr>
              <a:lnSpc>
                <a:spcPts val="900"/>
              </a:lnSpc>
            </a:pPr>
            <a:r>
              <a:rPr lang="fr" sz="700" spc="-40" dirty="0">
                <a:solidFill>
                  <a:schemeClr val="tx1"/>
                </a:solidFill>
                <a:latin typeface="Arial"/>
              </a:rPr>
              <a:t> </a:t>
            </a:r>
            <a:r>
              <a:rPr lang="fr" sz="700" spc="-40" dirty="0" smtClean="0">
                <a:solidFill>
                  <a:schemeClr val="tx1"/>
                </a:solidFill>
                <a:latin typeface="Arial"/>
              </a:rPr>
              <a:t>             R. De Gail</a:t>
            </a:r>
          </a:p>
          <a:p>
            <a:pPr>
              <a:lnSpc>
                <a:spcPts val="900"/>
              </a:lnSpc>
            </a:pPr>
            <a:r>
              <a:rPr lang="fr" sz="700" spc="-40" dirty="0" smtClean="0">
                <a:solidFill>
                  <a:schemeClr val="tx1"/>
                </a:solidFill>
                <a:latin typeface="Arial"/>
              </a:rPr>
              <a:t>              A. Raoux</a:t>
            </a:r>
            <a:r>
              <a:rPr lang="fr" sz="700" spc="-40" dirty="0">
                <a:solidFill>
                  <a:schemeClr val="tx1"/>
                </a:solidFill>
                <a:latin typeface="Arial"/>
              </a:rPr>
              <a:t>	</a:t>
            </a:r>
            <a:endParaRPr lang="fr" sz="700" spc="-40" dirty="0" smtClean="0">
              <a:solidFill>
                <a:schemeClr val="tx1"/>
              </a:solidFill>
              <a:latin typeface="Arial"/>
            </a:endParaRPr>
          </a:p>
          <a:p>
            <a:pPr>
              <a:lnSpc>
                <a:spcPts val="900"/>
              </a:lnSpc>
            </a:pPr>
            <a:endParaRPr lang="fr" sz="700" spc="-40" dirty="0" smtClean="0">
              <a:solidFill>
                <a:schemeClr val="tx1"/>
              </a:solidFill>
              <a:latin typeface="Arial"/>
            </a:endParaRPr>
          </a:p>
          <a:p>
            <a:pPr>
              <a:lnSpc>
                <a:spcPts val="900"/>
              </a:lnSpc>
            </a:pPr>
            <a:endParaRPr lang="fr" sz="700" spc="-40" dirty="0" smtClean="0">
              <a:solidFill>
                <a:schemeClr val="tx1"/>
              </a:solidFill>
              <a:latin typeface="Arial"/>
            </a:endParaRPr>
          </a:p>
          <a:p>
            <a:pPr>
              <a:lnSpc>
                <a:spcPts val="900"/>
              </a:lnSpc>
            </a:pPr>
            <a:endParaRPr lang="fr" sz="700" spc="-40" dirty="0" smtClean="0">
              <a:solidFill>
                <a:schemeClr val="tx1"/>
              </a:solidFill>
              <a:latin typeface="Arial"/>
            </a:endParaRPr>
          </a:p>
          <a:p>
            <a:pPr>
              <a:lnSpc>
                <a:spcPts val="900"/>
              </a:lnSpc>
            </a:pPr>
            <a:r>
              <a:rPr lang="fr" sz="700" spc="-45" dirty="0" smtClean="0">
                <a:solidFill>
                  <a:schemeClr val="tx1"/>
                </a:solidFill>
                <a:latin typeface="Arial"/>
              </a:rPr>
              <a:t>                                          </a:t>
            </a:r>
            <a:endParaRPr lang="fr" sz="700" spc="-45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42" name="Plaque 41"/>
          <p:cNvSpPr/>
          <p:nvPr/>
        </p:nvSpPr>
        <p:spPr>
          <a:xfrm>
            <a:off x="5031579" y="1095532"/>
            <a:ext cx="1214446" cy="857256"/>
          </a:xfrm>
          <a:prstGeom prst="bevel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indent="0" algn="ctr"/>
            <a:r>
              <a:rPr lang="fr" sz="700" b="1" i="1" u="sng" dirty="0" smtClean="0">
                <a:solidFill>
                  <a:schemeClr val="accent2"/>
                </a:solidFill>
                <a:latin typeface="Arial"/>
              </a:rPr>
              <a:t>PÔLE 3</a:t>
            </a:r>
          </a:p>
          <a:p>
            <a:pPr indent="0" algn="ctr"/>
            <a:endParaRPr lang="fr" sz="700" b="1" i="1" u="sng" dirty="0" smtClean="0">
              <a:solidFill>
                <a:schemeClr val="accent2"/>
              </a:solidFill>
              <a:latin typeface="Arial"/>
            </a:endParaRPr>
          </a:p>
          <a:p>
            <a:pPr indent="0" algn="ctr"/>
            <a:r>
              <a:rPr lang="fr-FR" sz="7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Corrélations</a:t>
            </a:r>
          </a:p>
          <a:p>
            <a:pPr indent="0" algn="ctr"/>
            <a:r>
              <a:rPr lang="fr-FR" sz="7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quantiques</a:t>
            </a:r>
            <a:endParaRPr lang="fr" sz="700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Rectangle à coins arrondis 45"/>
          <p:cNvSpPr/>
          <p:nvPr/>
        </p:nvSpPr>
        <p:spPr>
          <a:xfrm>
            <a:off x="1932218" y="4675132"/>
            <a:ext cx="6253457" cy="956703"/>
          </a:xfrm>
          <a:prstGeom prst="roundRect">
            <a:avLst/>
          </a:prstGeom>
          <a:solidFill>
            <a:schemeClr val="bg1"/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8000" marR="260604" algn="ctr" defTabSz="0"/>
            <a:endParaRPr lang="fr-FR" sz="1000" b="1" i="1" u="sng" dirty="0" smtClean="0">
              <a:solidFill>
                <a:schemeClr val="tx1"/>
              </a:solidFill>
              <a:latin typeface="Arial"/>
            </a:endParaRPr>
          </a:p>
          <a:p>
            <a:pPr marL="108000" marR="260604" algn="ctr" defTabSz="0"/>
            <a:r>
              <a:rPr lang="fr-FR" sz="900" b="1" i="1" u="sng" dirty="0" smtClean="0">
                <a:solidFill>
                  <a:schemeClr val="tx1"/>
                </a:solidFill>
                <a:latin typeface="Arial"/>
              </a:rPr>
              <a:t>Enseignements r</a:t>
            </a:r>
            <a:r>
              <a:rPr lang="fr" sz="900" b="1" i="1" u="sng" dirty="0" smtClean="0">
                <a:solidFill>
                  <a:schemeClr val="tx1"/>
                </a:solidFill>
                <a:latin typeface="Arial"/>
              </a:rPr>
              <a:t>attachés au laboratoire</a:t>
            </a:r>
          </a:p>
          <a:p>
            <a:pPr marL="108000" marR="260604" defTabSz="0"/>
            <a:r>
              <a:rPr lang="fr-FR" sz="900" b="1" i="1" dirty="0">
                <a:solidFill>
                  <a:srgbClr val="7030A0"/>
                </a:solidFill>
                <a:latin typeface="Arial"/>
              </a:rPr>
              <a:t>Licence mention </a:t>
            </a:r>
            <a:r>
              <a:rPr lang="fr-FR" sz="900" b="1" i="1" dirty="0" smtClean="0">
                <a:solidFill>
                  <a:srgbClr val="7030A0"/>
                </a:solidFill>
                <a:latin typeface="Arial"/>
              </a:rPr>
              <a:t>Physique</a:t>
            </a:r>
            <a:endParaRPr lang="fr" sz="900" b="1" i="1" dirty="0" smtClean="0">
              <a:solidFill>
                <a:srgbClr val="7030A0"/>
              </a:solidFill>
              <a:latin typeface="Arial"/>
            </a:endParaRPr>
          </a:p>
          <a:p>
            <a:pPr marL="108000" marR="260604" defTabSz="0"/>
            <a:r>
              <a:rPr lang="fr" sz="900" b="1" i="1" dirty="0" smtClean="0">
                <a:solidFill>
                  <a:srgbClr val="7030A0"/>
                </a:solidFill>
                <a:latin typeface="Arial"/>
              </a:rPr>
              <a:t>M2 : Spécialité CFP - Parcours Physique Macroscopique et Complexité </a:t>
            </a:r>
            <a:r>
              <a:rPr lang="fr" sz="900" b="1" i="1" dirty="0" smtClean="0">
                <a:solidFill>
                  <a:srgbClr val="7030A0"/>
                </a:solidFill>
                <a:latin typeface="Arial"/>
              </a:rPr>
              <a:t>(</a:t>
            </a:r>
            <a:r>
              <a:rPr lang="fr" sz="900" b="1" i="1" dirty="0" smtClean="0">
                <a:solidFill>
                  <a:srgbClr val="7030A0"/>
                </a:solidFill>
                <a:latin typeface="Arial"/>
              </a:rPr>
              <a:t>PMC</a:t>
            </a:r>
            <a:r>
              <a:rPr lang="fr" sz="900" b="1" i="1" dirty="0" smtClean="0">
                <a:solidFill>
                  <a:srgbClr val="7030A0"/>
                </a:solidFill>
                <a:latin typeface="Arial"/>
              </a:rPr>
              <a:t>) </a:t>
            </a:r>
            <a:endParaRPr lang="fr" sz="900" b="1" i="1" dirty="0" smtClean="0">
              <a:solidFill>
                <a:srgbClr val="7030A0"/>
              </a:solidFill>
              <a:latin typeface="Arial"/>
            </a:endParaRPr>
          </a:p>
          <a:p>
            <a:pPr marL="108000" marR="260604" defTabSz="0"/>
            <a:r>
              <a:rPr lang="fr" sz="900" b="1" i="1" dirty="0" smtClean="0">
                <a:solidFill>
                  <a:srgbClr val="7030A0"/>
                </a:solidFill>
                <a:latin typeface="Arial"/>
              </a:rPr>
              <a:t>M2 : Spécialité SC - Parcours Modélisation, Statistique et Algorithmique (MSA)</a:t>
            </a:r>
          </a:p>
          <a:p>
            <a:pPr marL="108000" marR="260604" defTabSz="0"/>
            <a:r>
              <a:rPr lang="fr" sz="900" b="1" i="1" dirty="0" smtClean="0">
                <a:solidFill>
                  <a:srgbClr val="7030A0"/>
                </a:solidFill>
                <a:latin typeface="Arial"/>
              </a:rPr>
              <a:t>M2 : Spécialité EF - Parcours Physique et applications (M2PA)</a:t>
            </a:r>
          </a:p>
          <a:p>
            <a:pPr marL="108000" marR="260604" defTabSz="0"/>
            <a:r>
              <a:rPr lang="fr" sz="900" b="1" i="1" dirty="0" smtClean="0">
                <a:solidFill>
                  <a:srgbClr val="7030A0"/>
                </a:solidFill>
                <a:latin typeface="Arial"/>
              </a:rPr>
              <a:t>M2 : Spécialité </a:t>
            </a:r>
            <a:r>
              <a:rPr lang="fr-FR" sz="900" b="1" i="1" dirty="0">
                <a:solidFill>
                  <a:srgbClr val="7030A0"/>
                </a:solidFill>
                <a:latin typeface="Arial"/>
              </a:rPr>
              <a:t>ingénierie pour le </a:t>
            </a:r>
            <a:r>
              <a:rPr lang="fr-FR" sz="900" b="1" i="1" dirty="0" smtClean="0">
                <a:solidFill>
                  <a:srgbClr val="7030A0"/>
                </a:solidFill>
                <a:latin typeface="Arial"/>
              </a:rPr>
              <a:t>nucléaire </a:t>
            </a:r>
            <a:r>
              <a:rPr lang="fr" sz="900" b="1" i="1" dirty="0" smtClean="0">
                <a:solidFill>
                  <a:srgbClr val="7030A0"/>
                </a:solidFill>
                <a:latin typeface="Arial"/>
              </a:rPr>
              <a:t>- Parcours </a:t>
            </a:r>
            <a:r>
              <a:rPr lang="fr-FR" sz="900" b="1" i="1" dirty="0">
                <a:solidFill>
                  <a:srgbClr val="7030A0"/>
                </a:solidFill>
                <a:latin typeface="Arial"/>
              </a:rPr>
              <a:t>Physique et applications </a:t>
            </a:r>
            <a:endParaRPr lang="fr-FR" sz="900" b="1" i="1" dirty="0" smtClean="0">
              <a:solidFill>
                <a:srgbClr val="7030A0"/>
              </a:solidFill>
              <a:latin typeface="Arial"/>
            </a:endParaRPr>
          </a:p>
          <a:p>
            <a:pPr marL="108000" marR="260604" algn="ctr" defTabSz="0"/>
            <a:endParaRPr lang="fr" sz="1000" i="1" dirty="0" smtClean="0">
              <a:solidFill>
                <a:schemeClr val="accent4">
                  <a:lumMod val="75000"/>
                </a:schemeClr>
              </a:solidFill>
              <a:latin typeface="Arial"/>
            </a:endParaRPr>
          </a:p>
        </p:txBody>
      </p:sp>
      <p:sp>
        <p:nvSpPr>
          <p:cNvPr id="47" name="Rectangle à coins arrondis 46"/>
          <p:cNvSpPr/>
          <p:nvPr/>
        </p:nvSpPr>
        <p:spPr>
          <a:xfrm>
            <a:off x="8318842" y="5346632"/>
            <a:ext cx="1967040" cy="100095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" sz="800" b="1" i="1" u="sng" spc="-45" dirty="0" smtClean="0">
              <a:solidFill>
                <a:schemeClr val="accent4"/>
              </a:solidFill>
              <a:latin typeface="Arial"/>
            </a:endParaRPr>
          </a:p>
          <a:p>
            <a:endParaRPr lang="fr" sz="800" b="1" i="1" u="sng" spc="-45" dirty="0" smtClean="0">
              <a:solidFill>
                <a:schemeClr val="accent4"/>
              </a:solidFill>
              <a:latin typeface="Arial"/>
            </a:endParaRPr>
          </a:p>
          <a:p>
            <a:pPr algn="ctr">
              <a:spcAft>
                <a:spcPts val="300"/>
              </a:spcAft>
            </a:pPr>
            <a:endParaRPr lang="fr" sz="800" b="1" i="1" u="sng" spc="-45" dirty="0" smtClean="0">
              <a:solidFill>
                <a:srgbClr val="7030A0"/>
              </a:solidFill>
              <a:latin typeface="Arial"/>
            </a:endParaRPr>
          </a:p>
          <a:p>
            <a:pPr algn="ctr">
              <a:spcAft>
                <a:spcPts val="300"/>
              </a:spcAft>
            </a:pPr>
            <a:r>
              <a:rPr lang="fr" sz="800" b="1" i="1" u="sng" spc="-45" dirty="0" smtClean="0">
                <a:solidFill>
                  <a:srgbClr val="7030A0"/>
                </a:solidFill>
                <a:latin typeface="Arial"/>
              </a:rPr>
              <a:t>Prof. Emérites</a:t>
            </a:r>
            <a:r>
              <a:rPr lang="fr" sz="800" b="1" i="1" spc="-45" dirty="0" smtClean="0">
                <a:solidFill>
                  <a:srgbClr val="7030A0"/>
                </a:solidFill>
                <a:latin typeface="Arial"/>
              </a:rPr>
              <a:t> </a:t>
            </a:r>
            <a:r>
              <a:rPr lang="fr" sz="800" b="1" i="1" u="sng" spc="-45" dirty="0" smtClean="0">
                <a:solidFill>
                  <a:srgbClr val="7030A0"/>
                </a:solidFill>
                <a:latin typeface="Arial"/>
              </a:rPr>
              <a:t>Chercheurs  bénévoles</a:t>
            </a:r>
          </a:p>
          <a:p>
            <a:pPr marL="92075"/>
            <a:r>
              <a:rPr lang="fr-FR" sz="700" spc="-15" dirty="0">
                <a:solidFill>
                  <a:schemeClr val="tx1"/>
                </a:solidFill>
                <a:latin typeface="Arial"/>
              </a:rPr>
              <a:t>C. AsIanguI (PRE) </a:t>
            </a:r>
            <a:endParaRPr lang="fr" sz="700" spc="-15" dirty="0" smtClean="0">
              <a:solidFill>
                <a:schemeClr val="tx1"/>
              </a:solidFill>
              <a:latin typeface="Arial"/>
            </a:endParaRPr>
          </a:p>
          <a:p>
            <a:pPr marL="92075"/>
            <a:r>
              <a:rPr lang="fr" sz="700" spc="-15" dirty="0" smtClean="0">
                <a:solidFill>
                  <a:schemeClr val="tx1"/>
                </a:solidFill>
                <a:latin typeface="Arial"/>
              </a:rPr>
              <a:t>S. Bratos (PRE)</a:t>
            </a:r>
          </a:p>
          <a:p>
            <a:pPr marL="92075"/>
            <a:r>
              <a:rPr lang="fr-FR" sz="700" spc="-15" dirty="0">
                <a:solidFill>
                  <a:schemeClr val="tx1"/>
                </a:solidFill>
                <a:latin typeface="Arial"/>
              </a:rPr>
              <a:t>R. Kerner (</a:t>
            </a:r>
            <a:r>
              <a:rPr lang="fr-FR" sz="700" spc="-15" dirty="0" smtClean="0">
                <a:solidFill>
                  <a:schemeClr val="tx1"/>
                </a:solidFill>
                <a:latin typeface="Arial"/>
              </a:rPr>
              <a:t>PRE)</a:t>
            </a:r>
            <a:endParaRPr lang="fr" sz="700" spc="-15" dirty="0" smtClean="0">
              <a:solidFill>
                <a:schemeClr val="tx1"/>
              </a:solidFill>
              <a:latin typeface="Arial"/>
            </a:endParaRPr>
          </a:p>
          <a:p>
            <a:pPr marL="92075"/>
            <a:r>
              <a:rPr lang="fr" sz="700" spc="-40" dirty="0" smtClean="0">
                <a:solidFill>
                  <a:schemeClr val="tx1"/>
                </a:solidFill>
                <a:latin typeface="Arial"/>
              </a:rPr>
              <a:t>M. Moreau (PRE)</a:t>
            </a:r>
            <a:endParaRPr lang="fr" sz="700" spc="-40" dirty="0" smtClean="0">
              <a:solidFill>
                <a:schemeClr val="accent6">
                  <a:lumMod val="20000"/>
                  <a:lumOff val="80000"/>
                </a:schemeClr>
              </a:solidFill>
              <a:latin typeface="Arial"/>
            </a:endParaRPr>
          </a:p>
          <a:p>
            <a:pPr marL="92075"/>
            <a:r>
              <a:rPr lang="fr" sz="700" spc="-40" dirty="0" smtClean="0">
                <a:solidFill>
                  <a:schemeClr val="tx1"/>
                </a:solidFill>
                <a:latin typeface="Arial"/>
              </a:rPr>
              <a:t>J-Cl.Leicknam (chercheur bénévole)</a:t>
            </a:r>
            <a:endParaRPr lang="fr" sz="700" spc="-40" dirty="0">
              <a:solidFill>
                <a:schemeClr val="tx1"/>
              </a:solidFill>
              <a:latin typeface="Arial"/>
            </a:endParaRPr>
          </a:p>
          <a:p>
            <a:pPr marL="92075"/>
            <a:r>
              <a:rPr lang="fr" sz="700" spc="-40" dirty="0" smtClean="0">
                <a:solidFill>
                  <a:schemeClr val="tx1"/>
                </a:solidFill>
                <a:latin typeface="Arial"/>
              </a:rPr>
              <a:t>C. Lhuillier (PRE)</a:t>
            </a:r>
          </a:p>
          <a:p>
            <a:pPr marL="92075"/>
            <a:r>
              <a:rPr lang="fr" sz="700" spc="-40" dirty="0" smtClean="0">
                <a:solidFill>
                  <a:schemeClr val="tx1"/>
                </a:solidFill>
                <a:latin typeface="Arial"/>
              </a:rPr>
              <a:t>R. Mazighi  </a:t>
            </a:r>
            <a:r>
              <a:rPr lang="fr" sz="700" spc="-40" dirty="0">
                <a:solidFill>
                  <a:schemeClr val="tx1"/>
                </a:solidFill>
                <a:latin typeface="Arial"/>
              </a:rPr>
              <a:t>(chercheur bénévole)  </a:t>
            </a:r>
            <a:endParaRPr lang="fr" sz="700" spc="-40" dirty="0" smtClean="0">
              <a:solidFill>
                <a:schemeClr val="tx1"/>
              </a:solidFill>
              <a:latin typeface="Arial"/>
            </a:endParaRPr>
          </a:p>
          <a:p>
            <a:endParaRPr lang="fr" sz="800" spc="-40" dirty="0" smtClean="0">
              <a:solidFill>
                <a:schemeClr val="tx1"/>
              </a:solidFill>
              <a:latin typeface="Arial"/>
            </a:endParaRPr>
          </a:p>
          <a:p>
            <a:endParaRPr lang="fr" sz="800" b="1" spc="-40" dirty="0" smtClean="0">
              <a:solidFill>
                <a:schemeClr val="accent4"/>
              </a:solidFill>
              <a:latin typeface="Arial"/>
            </a:endParaRPr>
          </a:p>
          <a:p>
            <a:r>
              <a:rPr lang="fr" sz="800" b="1" spc="-40" dirty="0" smtClean="0">
                <a:solidFill>
                  <a:schemeClr val="accent4"/>
                </a:solidFill>
                <a:latin typeface="Arial"/>
              </a:rPr>
              <a:t>21/03/14</a:t>
            </a:r>
          </a:p>
          <a:p>
            <a:endParaRPr lang="fr" sz="800" b="1" spc="-40" dirty="0" smtClean="0">
              <a:solidFill>
                <a:schemeClr val="accent4"/>
              </a:solidFill>
              <a:latin typeface="Arial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73334</TotalTime>
  <Words>386</Words>
  <Application>Microsoft Office PowerPoint</Application>
  <PresentationFormat>Personnalisé</PresentationFormat>
  <Paragraphs>156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Office Theme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Liliane Cruzel</dc:creator>
  <cp:lastModifiedBy>Liliane Cruzel</cp:lastModifiedBy>
  <cp:revision>270</cp:revision>
  <cp:lastPrinted>2014-04-22T12:59:24Z</cp:lastPrinted>
  <dcterms:modified xsi:type="dcterms:W3CDTF">2014-04-22T13:06:39Z</dcterms:modified>
</cp:coreProperties>
</file>